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9" r:id="rId4"/>
    <p:sldId id="258" r:id="rId5"/>
    <p:sldId id="260" r:id="rId6"/>
    <p:sldId id="282" r:id="rId7"/>
    <p:sldId id="281" r:id="rId8"/>
    <p:sldId id="261" r:id="rId9"/>
    <p:sldId id="262" r:id="rId10"/>
    <p:sldId id="263" r:id="rId11"/>
    <p:sldId id="265" r:id="rId12"/>
    <p:sldId id="266" r:id="rId13"/>
    <p:sldId id="267" r:id="rId14"/>
    <p:sldId id="268" r:id="rId15"/>
    <p:sldId id="269" r:id="rId16"/>
    <p:sldId id="270" r:id="rId17"/>
    <p:sldId id="272" r:id="rId18"/>
    <p:sldId id="274" r:id="rId19"/>
    <p:sldId id="273" r:id="rId20"/>
    <p:sldId id="275" r:id="rId21"/>
    <p:sldId id="276" r:id="rId22"/>
    <p:sldId id="27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6" d="100"/>
          <a:sy n="116" d="100"/>
        </p:scale>
        <p:origin x="-58"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D9D29B5-AF40-43E0-A87B-6E57E25CBB83}" type="datetimeFigureOut">
              <a:rPr lang="en-US" smtClean="0"/>
              <a:t>8/24/2015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49B1AF6-AEE0-4149-A0A4-4A9E300F435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D29B5-AF40-43E0-A87B-6E57E25CBB83}"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1AF6-AEE0-4149-A0A4-4A9E300F43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D29B5-AF40-43E0-A87B-6E57E25CBB83}"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49B1AF6-AEE0-4149-A0A4-4A9E300F43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9D29B5-AF40-43E0-A87B-6E57E25CBB83}"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B1AF6-AEE0-4149-A0A4-4A9E300F435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D9D29B5-AF40-43E0-A87B-6E57E25CBB83}" type="datetimeFigureOut">
              <a:rPr lang="en-US" smtClean="0"/>
              <a:t>8/24/2015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49B1AF6-AEE0-4149-A0A4-4A9E300F435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D29B5-AF40-43E0-A87B-6E57E25CBB83}"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1AF6-AEE0-4149-A0A4-4A9E300F435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D29B5-AF40-43E0-A87B-6E57E25CBB83}" type="datetimeFigureOut">
              <a:rPr lang="en-US" smtClean="0"/>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B1AF6-AEE0-4149-A0A4-4A9E300F435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9D29B5-AF40-43E0-A87B-6E57E25CBB83}"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B1AF6-AEE0-4149-A0A4-4A9E300F435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D9D29B5-AF40-43E0-A87B-6E57E25CBB83}" type="datetimeFigureOut">
              <a:rPr lang="en-US" smtClean="0"/>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B1AF6-AEE0-4149-A0A4-4A9E300F43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D29B5-AF40-43E0-A87B-6E57E25CBB83}"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49B1AF6-AEE0-4149-A0A4-4A9E300F435A}"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D29B5-AF40-43E0-A87B-6E57E25CBB83}"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B1AF6-AEE0-4149-A0A4-4A9E300F435A}"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D9D29B5-AF40-43E0-A87B-6E57E25CBB83}" type="datetimeFigureOut">
              <a:rPr lang="en-US" smtClean="0"/>
              <a:t>8/24/2015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49B1AF6-AEE0-4149-A0A4-4A9E300F43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4.xml"/><Relationship Id="rId5" Type="http://schemas.openxmlformats.org/officeDocument/2006/relationships/image" Target="../media/image63.jpg"/><Relationship Id="rId4" Type="http://schemas.openxmlformats.org/officeDocument/2006/relationships/image" Target="../media/image62.jpg"/></Relationships>
</file>

<file path=ppt/slides/_rels/slide1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4.xml"/><Relationship Id="rId6" Type="http://schemas.openxmlformats.org/officeDocument/2006/relationships/image" Target="../media/image68.jpeg"/><Relationship Id="rId5" Type="http://schemas.openxmlformats.org/officeDocument/2006/relationships/image" Target="../media/image67.jpg"/><Relationship Id="rId4" Type="http://schemas.openxmlformats.org/officeDocument/2006/relationships/image" Target="../media/image66.jpg"/></Relationships>
</file>

<file path=ppt/slides/_rels/slide1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g"/><Relationship Id="rId7" Type="http://schemas.openxmlformats.org/officeDocument/2006/relationships/image" Target="../media/image77.jpeg"/><Relationship Id="rId2" Type="http://schemas.openxmlformats.org/officeDocument/2006/relationships/image" Target="../media/image72.jpg"/><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g"/><Relationship Id="rId7" Type="http://schemas.openxmlformats.org/officeDocument/2006/relationships/image" Target="../media/image84.jpg"/><Relationship Id="rId2" Type="http://schemas.openxmlformats.org/officeDocument/2006/relationships/image" Target="../media/image79.jpg"/><Relationship Id="rId1" Type="http://schemas.openxmlformats.org/officeDocument/2006/relationships/slideLayout" Target="../slideLayouts/slideLayout4.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g"/></Relationships>
</file>

<file path=ppt/slides/_rels/slide21.xml.rels><?xml version="1.0" encoding="UTF-8" standalone="yes"?>
<Relationships xmlns="http://schemas.openxmlformats.org/package/2006/relationships"><Relationship Id="rId3" Type="http://schemas.openxmlformats.org/officeDocument/2006/relationships/image" Target="../media/image86.jpg"/><Relationship Id="rId7" Type="http://schemas.openxmlformats.org/officeDocument/2006/relationships/image" Target="../media/image90.jpg"/><Relationship Id="rId2" Type="http://schemas.openxmlformats.org/officeDocument/2006/relationships/image" Target="../media/image85.jpg"/><Relationship Id="rId1" Type="http://schemas.openxmlformats.org/officeDocument/2006/relationships/slideLayout" Target="../slideLayouts/slideLayout4.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jpg"/></Relationships>
</file>

<file path=ppt/slides/_rels/slide22.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198" y="228600"/>
            <a:ext cx="8330599" cy="4724400"/>
          </a:xfrm>
          <a:prstGeom prst="rect">
            <a:avLst/>
          </a:prstGeom>
        </p:spPr>
      </p:pic>
      <p:sp>
        <p:nvSpPr>
          <p:cNvPr id="3" name="Subtitle 2"/>
          <p:cNvSpPr>
            <a:spLocks noGrp="1"/>
          </p:cNvSpPr>
          <p:nvPr>
            <p:ph type="subTitle" idx="1"/>
          </p:nvPr>
        </p:nvSpPr>
        <p:spPr>
          <a:xfrm>
            <a:off x="304800" y="5410200"/>
            <a:ext cx="7086600" cy="990600"/>
          </a:xfrm>
        </p:spPr>
        <p:txBody>
          <a:bodyPr>
            <a:normAutofit/>
          </a:bodyPr>
          <a:lstStyle/>
          <a:p>
            <a:r>
              <a:rPr lang="en-US" sz="4000" b="1" cap="all" dirty="0" smtClean="0">
                <a:solidFill>
                  <a:srgbClr val="FF0000"/>
                </a:solidFill>
                <a:latin typeface="Arial Rounded MT Bold" panose="020F0704030504030204" pitchFamily="34" charset="0"/>
              </a:rPr>
              <a:t>Dress Code</a:t>
            </a:r>
            <a:endParaRPr lang="en-US" sz="4000" b="1" cap="all" dirty="0">
              <a:solidFill>
                <a:srgbClr val="FF0000"/>
              </a:solidFill>
              <a:latin typeface="Arial Rounded MT Bold" panose="020F0704030504030204" pitchFamily="34" charset="0"/>
            </a:endParaRPr>
          </a:p>
        </p:txBody>
      </p:sp>
      <p:sp>
        <p:nvSpPr>
          <p:cNvPr id="2" name="Title 1"/>
          <p:cNvSpPr>
            <a:spLocks noGrp="1"/>
          </p:cNvSpPr>
          <p:nvPr>
            <p:ph type="title"/>
          </p:nvPr>
        </p:nvSpPr>
        <p:spPr>
          <a:xfrm>
            <a:off x="304800" y="4343400"/>
            <a:ext cx="7772400" cy="1470025"/>
          </a:xfrm>
        </p:spPr>
        <p:txBody>
          <a:bodyPr/>
          <a:lstStyle/>
          <a:p>
            <a:pPr algn="l"/>
            <a:r>
              <a:rPr lang="en-US" sz="3200" dirty="0" smtClean="0">
                <a:effectLst>
                  <a:outerShdw blurRad="38100" dist="38100" dir="2700000" algn="tl">
                    <a:srgbClr val="000000">
                      <a:alpha val="43137"/>
                    </a:srgbClr>
                  </a:outerShdw>
                </a:effectLst>
                <a:latin typeface="Arial Black" panose="020B0A04020102020204" pitchFamily="34" charset="0"/>
                <a:ea typeface="Adobe Gothic Std B" pitchFamily="34" charset="-128"/>
              </a:rPr>
              <a:t>Bellville High School</a:t>
            </a:r>
            <a:endParaRPr lang="en-US" sz="3200" dirty="0">
              <a:effectLst>
                <a:outerShdw blurRad="38100" dist="38100" dir="2700000" algn="tl">
                  <a:srgbClr val="000000">
                    <a:alpha val="43137"/>
                  </a:srgbClr>
                </a:outerShdw>
              </a:effectLst>
              <a:latin typeface="Arial Black" panose="020B0A04020102020204" pitchFamily="34" charset="0"/>
              <a:ea typeface="Adobe Gothic Std B" pitchFamily="34" charset="-128"/>
            </a:endParaRPr>
          </a:p>
        </p:txBody>
      </p:sp>
    </p:spTree>
    <p:extLst>
      <p:ext uri="{BB962C8B-B14F-4D97-AF65-F5344CB8AC3E}">
        <p14:creationId xmlns:p14="http://schemas.microsoft.com/office/powerpoint/2010/main" val="3410162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2209800"/>
            <a:ext cx="2740312" cy="3822014"/>
          </a:xfrm>
          <a:ln>
            <a:solidFill>
              <a:srgbClr val="00B0F0"/>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09800"/>
            <a:ext cx="2819400" cy="3812764"/>
          </a:xfrm>
          <a:ln>
            <a:solidFill>
              <a:srgbClr val="00B0F0"/>
            </a:solidFill>
          </a:ln>
        </p:spPr>
      </p:pic>
      <p:sp>
        <p:nvSpPr>
          <p:cNvPr id="2" name="Title 1"/>
          <p:cNvSpPr>
            <a:spLocks noGrp="1"/>
          </p:cNvSpPr>
          <p:nvPr>
            <p:ph type="title"/>
          </p:nvPr>
        </p:nvSpPr>
        <p:spPr>
          <a:xfrm>
            <a:off x="381000" y="304800"/>
            <a:ext cx="8381260" cy="1054394"/>
          </a:xfrm>
        </p:spPr>
        <p:txBody>
          <a:bodyPr>
            <a:normAutofit fontScale="90000"/>
          </a:bodyPr>
          <a:lstStyle/>
          <a:p>
            <a:r>
              <a:rPr lang="en-US" sz="4400" b="1" dirty="0" smtClean="0">
                <a:solidFill>
                  <a:srgbClr val="FF0000"/>
                </a:solidFill>
              </a:rPr>
              <a:t>Mid-drifts can’t show AT ALL</a:t>
            </a:r>
            <a:r>
              <a:rPr lang="en-US" sz="2000" dirty="0" smtClean="0"/>
              <a:t/>
            </a:r>
            <a:br>
              <a:rPr lang="en-US" sz="2000" dirty="0" smtClean="0"/>
            </a:br>
            <a:r>
              <a:rPr lang="en-US" sz="2000" dirty="0" smtClean="0"/>
              <a:t>skin must be fully covered all the way around</a:t>
            </a:r>
            <a:endParaRPr lang="en-US" sz="2000" dirty="0"/>
          </a:p>
        </p:txBody>
      </p:sp>
      <p:sp>
        <p:nvSpPr>
          <p:cNvPr id="3" name="TextBox 2"/>
          <p:cNvSpPr txBox="1"/>
          <p:nvPr/>
        </p:nvSpPr>
        <p:spPr>
          <a:xfrm>
            <a:off x="380999" y="1914814"/>
            <a:ext cx="878315" cy="523220"/>
          </a:xfrm>
          <a:prstGeom prst="rect">
            <a:avLst/>
          </a:prstGeom>
          <a:noFill/>
        </p:spPr>
        <p:txBody>
          <a:bodyPr wrap="square" rtlCol="0">
            <a:spAutoFit/>
          </a:bodyPr>
          <a:lstStyle/>
          <a:p>
            <a:r>
              <a:rPr lang="en-US" sz="2800" b="1" dirty="0" smtClean="0">
                <a:solidFill>
                  <a:srgbClr val="FF0000"/>
                </a:solidFill>
              </a:rPr>
              <a:t>NO:</a:t>
            </a:r>
            <a:endParaRPr lang="en-US" sz="2800" b="1" dirty="0">
              <a:solidFill>
                <a:srgbClr val="FF0000"/>
              </a:solidFill>
            </a:endParaRPr>
          </a:p>
        </p:txBody>
      </p:sp>
    </p:spTree>
    <p:extLst>
      <p:ext uri="{BB962C8B-B14F-4D97-AF65-F5344CB8AC3E}">
        <p14:creationId xmlns:p14="http://schemas.microsoft.com/office/powerpoint/2010/main" val="1973582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5416" y="3276600"/>
            <a:ext cx="2170112" cy="2604134"/>
          </a:xfrm>
          <a:ln>
            <a:solidFill>
              <a:srgbClr val="FF0000"/>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2400" y="2988309"/>
            <a:ext cx="4346540" cy="2892425"/>
          </a:xfrm>
          <a:ln>
            <a:solidFill>
              <a:srgbClr val="FF0000"/>
            </a:solidFill>
          </a:ln>
        </p:spPr>
      </p:pic>
      <p:sp>
        <p:nvSpPr>
          <p:cNvPr id="2" name="Title 1"/>
          <p:cNvSpPr>
            <a:spLocks noGrp="1"/>
          </p:cNvSpPr>
          <p:nvPr>
            <p:ph type="title"/>
          </p:nvPr>
        </p:nvSpPr>
        <p:spPr/>
        <p:txBody>
          <a:bodyPr>
            <a:normAutofit/>
          </a:bodyPr>
          <a:lstStyle/>
          <a:p>
            <a:r>
              <a:rPr lang="en-US" b="1" i="1" dirty="0" smtClean="0">
                <a:solidFill>
                  <a:srgbClr val="FF0000"/>
                </a:solidFill>
              </a:rPr>
              <a:t>Keep Pajamas &amp; Swimwear at home!</a:t>
            </a:r>
            <a:endParaRPr lang="en-US" b="1" i="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493" y="1904999"/>
            <a:ext cx="3071850" cy="2271521"/>
          </a:xfrm>
          <a:prstGeom prst="rect">
            <a:avLst/>
          </a:prstGeom>
          <a:ln>
            <a:solidFill>
              <a:srgbClr val="FF0000"/>
            </a:solidFill>
          </a:ln>
        </p:spPr>
      </p:pic>
      <p:sp>
        <p:nvSpPr>
          <p:cNvPr id="3" name="Rectangle 2"/>
          <p:cNvSpPr/>
          <p:nvPr/>
        </p:nvSpPr>
        <p:spPr>
          <a:xfrm>
            <a:off x="457200" y="1904998"/>
            <a:ext cx="914400" cy="523220"/>
          </a:xfrm>
          <a:prstGeom prst="rect">
            <a:avLst/>
          </a:prstGeom>
        </p:spPr>
        <p:txBody>
          <a:bodyPr wrap="square">
            <a:spAutoFit/>
          </a:bodyPr>
          <a:lstStyle/>
          <a:p>
            <a:r>
              <a:rPr lang="en-US" sz="2800" b="1" dirty="0" smtClean="0">
                <a:solidFill>
                  <a:srgbClr val="FF0000"/>
                </a:solidFill>
              </a:rPr>
              <a:t>NO:</a:t>
            </a:r>
            <a:endParaRPr lang="en-US" sz="2800" b="1" dirty="0">
              <a:solidFill>
                <a:srgbClr val="FF0000"/>
              </a:solidFill>
            </a:endParaRPr>
          </a:p>
        </p:txBody>
      </p:sp>
    </p:spTree>
    <p:extLst>
      <p:ext uri="{BB962C8B-B14F-4D97-AF65-F5344CB8AC3E}">
        <p14:creationId xmlns:p14="http://schemas.microsoft.com/office/powerpoint/2010/main" val="3676984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9916" y="3061008"/>
            <a:ext cx="3605568" cy="1802784"/>
          </a:xfrm>
          <a:ln>
            <a:solidFill>
              <a:srgbClr val="0070C0"/>
            </a:solidFill>
          </a:ln>
        </p:spPr>
      </p:pic>
      <p:sp>
        <p:nvSpPr>
          <p:cNvPr id="2" name="Title 1"/>
          <p:cNvSpPr>
            <a:spLocks noGrp="1"/>
          </p:cNvSpPr>
          <p:nvPr>
            <p:ph type="title"/>
          </p:nvPr>
        </p:nvSpPr>
        <p:spPr/>
        <p:txBody>
          <a:bodyPr>
            <a:normAutofit/>
          </a:bodyPr>
          <a:lstStyle/>
          <a:p>
            <a:r>
              <a:rPr lang="en-US" b="1" dirty="0" smtClean="0">
                <a:solidFill>
                  <a:srgbClr val="FF0000"/>
                </a:solidFill>
              </a:rPr>
              <a:t>How to wear your jeans at school:</a:t>
            </a:r>
            <a:r>
              <a:rPr lang="en-US" b="1" dirty="0" smtClean="0"/>
              <a:t/>
            </a:r>
            <a:br>
              <a:rPr lang="en-US" b="1" dirty="0" smtClean="0"/>
            </a:br>
            <a:r>
              <a:rPr lang="en-US" sz="3100" i="1" dirty="0" smtClean="0"/>
              <a:t>No holes or frays allowed!</a:t>
            </a:r>
            <a:endParaRPr lang="en-US" sz="3100" i="1" dirty="0"/>
          </a:p>
        </p:txBody>
      </p:sp>
      <p:sp>
        <p:nvSpPr>
          <p:cNvPr id="8" name="TextBox 7"/>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9" name="TextBox 8"/>
          <p:cNvSpPr txBox="1"/>
          <p:nvPr/>
        </p:nvSpPr>
        <p:spPr>
          <a:xfrm>
            <a:off x="5181600" y="21336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61" y="3667125"/>
            <a:ext cx="1704975" cy="2686050"/>
          </a:xfrm>
          <a:prstGeom prst="rect">
            <a:avLst/>
          </a:prstGeom>
          <a:ln>
            <a:solidFill>
              <a:srgbClr val="0070C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023" y="2133600"/>
            <a:ext cx="1743075" cy="2619375"/>
          </a:xfrm>
          <a:prstGeom prst="rect">
            <a:avLst/>
          </a:prstGeom>
          <a:ln>
            <a:solidFill>
              <a:srgbClr val="0070C0"/>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3962400"/>
            <a:ext cx="1914525" cy="2390775"/>
          </a:xfrm>
          <a:prstGeom prst="rect">
            <a:avLst/>
          </a:prstGeom>
          <a:ln>
            <a:solidFill>
              <a:srgbClr val="0070C0"/>
            </a:solidFill>
          </a:ln>
        </p:spPr>
      </p:pic>
      <p:pic>
        <p:nvPicPr>
          <p:cNvPr id="5" name="Content Placeholder 4"/>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7086600" y="2689802"/>
            <a:ext cx="1781175" cy="2571750"/>
          </a:xfrm>
          <a:ln>
            <a:solidFill>
              <a:srgbClr val="0070C0"/>
            </a:solidFill>
          </a:ln>
        </p:spPr>
      </p:pic>
    </p:spTree>
    <p:extLst>
      <p:ext uri="{BB962C8B-B14F-4D97-AF65-F5344CB8AC3E}">
        <p14:creationId xmlns:p14="http://schemas.microsoft.com/office/powerpoint/2010/main" val="3991370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6027" y="2819400"/>
            <a:ext cx="1524000" cy="3000375"/>
          </a:xfrm>
          <a:ln>
            <a:solidFill>
              <a:schemeClr val="bg1"/>
            </a:solidFill>
          </a:ln>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85975" y="3138487"/>
            <a:ext cx="1952625" cy="2343150"/>
          </a:xfrm>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How to wear your shorts at school:</a:t>
            </a:r>
            <a:br>
              <a:rPr lang="en-US" b="1" dirty="0" smtClean="0">
                <a:solidFill>
                  <a:srgbClr val="FF0000"/>
                </a:solidFill>
              </a:rPr>
            </a:br>
            <a:r>
              <a:rPr lang="en-US" sz="3100" i="1" dirty="0" smtClean="0">
                <a:solidFill>
                  <a:schemeClr val="bg1"/>
                </a:solidFill>
              </a:rPr>
              <a:t>No cutoffs!</a:t>
            </a:r>
            <a:endParaRPr lang="en-US" sz="3100" i="1" dirty="0">
              <a:solidFill>
                <a:schemeClr val="bg1"/>
              </a:solidFill>
            </a:endParaRPr>
          </a:p>
        </p:txBody>
      </p:sp>
      <p:sp>
        <p:nvSpPr>
          <p:cNvPr id="6" name="TextBox 5"/>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7" name="TextBox 6"/>
          <p:cNvSpPr txBox="1"/>
          <p:nvPr/>
        </p:nvSpPr>
        <p:spPr>
          <a:xfrm>
            <a:off x="5181600" y="21336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455" y="4448175"/>
            <a:ext cx="1600200" cy="1600200"/>
          </a:xfrm>
          <a:prstGeom prst="rect">
            <a:avLst/>
          </a:prstGeom>
          <a:ln>
            <a:solidFill>
              <a:schemeClr val="bg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309" y="2057400"/>
            <a:ext cx="1743075" cy="2619375"/>
          </a:xfrm>
          <a:prstGeom prst="rect">
            <a:avLst/>
          </a:prstGeom>
          <a:ln>
            <a:solidFill>
              <a:schemeClr val="bg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105150"/>
            <a:ext cx="2143125" cy="2143125"/>
          </a:xfrm>
          <a:prstGeom prst="rect">
            <a:avLst/>
          </a:prstGeom>
          <a:ln>
            <a:solidFill>
              <a:schemeClr val="bg1"/>
            </a:solidFill>
          </a:ln>
        </p:spPr>
      </p:pic>
    </p:spTree>
    <p:extLst>
      <p:ext uri="{BB962C8B-B14F-4D97-AF65-F5344CB8AC3E}">
        <p14:creationId xmlns:p14="http://schemas.microsoft.com/office/powerpoint/2010/main" val="1057794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2046566"/>
            <a:ext cx="2438400" cy="2581835"/>
          </a:xfrm>
          <a:effectLst>
            <a:outerShdw blurRad="50800" dist="38100" dir="5400000" algn="t" rotWithShape="0">
              <a:prstClr val="black">
                <a:alpha val="40000"/>
              </a:prstClr>
            </a:out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2132571"/>
            <a:ext cx="1895475" cy="2409825"/>
          </a:xfrm>
          <a:effectLst>
            <a:outerShdw blurRad="50800" dist="38100" dir="5400000" algn="t"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sz="4000" b="1" dirty="0" smtClean="0">
                <a:solidFill>
                  <a:srgbClr val="FF0000"/>
                </a:solidFill>
              </a:rPr>
              <a:t>Muscle shirts??</a:t>
            </a:r>
            <a:br>
              <a:rPr lang="en-US" sz="4000" b="1" dirty="0" smtClean="0">
                <a:solidFill>
                  <a:srgbClr val="FF0000"/>
                </a:solidFill>
              </a:rPr>
            </a:br>
            <a:r>
              <a:rPr lang="en-US" sz="2700" i="1" dirty="0" smtClean="0"/>
              <a:t>Just say NO.</a:t>
            </a:r>
            <a:endParaRPr lang="en-US" sz="2700" i="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1667742"/>
            <a:ext cx="2819400" cy="3339483"/>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457200" y="5486400"/>
            <a:ext cx="8077200" cy="923330"/>
          </a:xfrm>
          <a:prstGeom prst="rect">
            <a:avLst/>
          </a:prstGeom>
          <a:noFill/>
        </p:spPr>
        <p:txBody>
          <a:bodyPr wrap="square" rtlCol="0">
            <a:spAutoFit/>
          </a:bodyPr>
          <a:lstStyle/>
          <a:p>
            <a:pPr marL="285750" indent="-285750">
              <a:buFont typeface="Arial" charset="0"/>
              <a:buChar char="•"/>
            </a:pPr>
            <a:r>
              <a:rPr lang="en-US" dirty="0" smtClean="0"/>
              <a:t>Boys sleeveless shirts are not allowed.</a:t>
            </a:r>
          </a:p>
          <a:p>
            <a:pPr marL="285750" indent="-285750">
              <a:buFont typeface="Arial" charset="0"/>
              <a:buChar char="•"/>
            </a:pPr>
            <a:r>
              <a:rPr lang="en-US" dirty="0" smtClean="0"/>
              <a:t>Girls tank tops are not allowed but may be worn under an appropriate </a:t>
            </a:r>
            <a:br>
              <a:rPr lang="en-US" dirty="0" smtClean="0"/>
            </a:br>
            <a:r>
              <a:rPr lang="en-US" dirty="0" smtClean="0"/>
              <a:t>cardigan or school accepted cover. </a:t>
            </a:r>
            <a:endParaRPr lang="en-US" dirty="0"/>
          </a:p>
        </p:txBody>
      </p:sp>
    </p:spTree>
    <p:extLst>
      <p:ext uri="{BB962C8B-B14F-4D97-AF65-F5344CB8AC3E}">
        <p14:creationId xmlns:p14="http://schemas.microsoft.com/office/powerpoint/2010/main" val="1262530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rgbClr val="FF0000"/>
                </a:solidFill>
              </a:rPr>
              <a:t>Accepted TOPS</a:t>
            </a:r>
            <a:r>
              <a:rPr lang="en-US" b="1" dirty="0" smtClean="0">
                <a:solidFill>
                  <a:srgbClr val="FF0000"/>
                </a:solidFill>
              </a:rPr>
              <a:t/>
            </a:r>
            <a:br>
              <a:rPr lang="en-US" b="1" dirty="0" smtClean="0">
                <a:solidFill>
                  <a:srgbClr val="FF0000"/>
                </a:solidFill>
              </a:rPr>
            </a:br>
            <a:r>
              <a:rPr lang="en-US" sz="2200" i="1" dirty="0" smtClean="0"/>
              <a:t>No Strapless or spaghetti straps. bras may not show.</a:t>
            </a:r>
            <a:br>
              <a:rPr lang="en-US" sz="2200" i="1" dirty="0" smtClean="0"/>
            </a:br>
            <a:r>
              <a:rPr lang="en-US" sz="2200" i="1" dirty="0" smtClean="0"/>
              <a:t>Shirts must come to edge of shoulder.</a:t>
            </a:r>
            <a:endParaRPr lang="en-US" sz="2200" b="1" dirty="0">
              <a:solidFill>
                <a:srgbClr val="FF0000"/>
              </a:solidFill>
            </a:endParaRPr>
          </a:p>
        </p:txBody>
      </p:sp>
      <p:sp>
        <p:nvSpPr>
          <p:cNvPr id="5" name="TextBox 4"/>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6" name="TextBox 5"/>
          <p:cNvSpPr txBox="1"/>
          <p:nvPr/>
        </p:nvSpPr>
        <p:spPr>
          <a:xfrm>
            <a:off x="5181600" y="21336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2734478"/>
            <a:ext cx="1666875" cy="2504867"/>
          </a:xfrm>
          <a:prstGeom prst="rect">
            <a:avLst/>
          </a:prstGeom>
          <a:ln>
            <a:solidFill>
              <a:srgbClr val="FFFF00"/>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923" y="3800348"/>
            <a:ext cx="1722850" cy="2455978"/>
          </a:xfrm>
          <a:prstGeom prst="rect">
            <a:avLst/>
          </a:prstGeom>
          <a:ln>
            <a:solidFill>
              <a:srgbClr val="FFFF00"/>
            </a:solidFill>
          </a:ln>
        </p:spPr>
      </p:pic>
      <p:pic>
        <p:nvPicPr>
          <p:cNvPr id="2050" name="Picture 2" descr="http://www.mrwholesale.net/image/cache/data/women/tank-top/women-tank-top-coral-round-t-shirt-845x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938" y="4081440"/>
            <a:ext cx="1599338" cy="1893794"/>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2051" name="Picture 3" descr="C:\Users\mwright2\Desktop\dres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722" b="32073"/>
          <a:stretch/>
        </p:blipFill>
        <p:spPr bwMode="auto">
          <a:xfrm>
            <a:off x="6747408" y="2377191"/>
            <a:ext cx="1752600" cy="225601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2052" name="Picture 4" descr="C:\Users\mwright2\Desktop\d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18" r="11889" b="45124"/>
          <a:stretch/>
        </p:blipFill>
        <p:spPr bwMode="auto">
          <a:xfrm>
            <a:off x="4876800" y="3505200"/>
            <a:ext cx="1870608" cy="2122716"/>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81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109378">
            <a:off x="1491302" y="2467760"/>
            <a:ext cx="1847850" cy="2466975"/>
          </a:xfrm>
          <a:ln>
            <a:solidFill>
              <a:srgbClr val="92D050"/>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809750"/>
            <a:ext cx="1914525" cy="2390775"/>
          </a:xfrm>
          <a:ln>
            <a:solidFill>
              <a:srgbClr val="92D050"/>
            </a:solidFill>
          </a:ln>
        </p:spPr>
      </p:pic>
      <p:sp>
        <p:nvSpPr>
          <p:cNvPr id="2" name="Title 1"/>
          <p:cNvSpPr>
            <a:spLocks noGrp="1"/>
          </p:cNvSpPr>
          <p:nvPr>
            <p:ph type="title"/>
          </p:nvPr>
        </p:nvSpPr>
        <p:spPr/>
        <p:txBody>
          <a:bodyPr>
            <a:normAutofit fontScale="90000"/>
          </a:bodyPr>
          <a:lstStyle/>
          <a:p>
            <a:r>
              <a:rPr lang="en-US" b="1" dirty="0" smtClean="0">
                <a:solidFill>
                  <a:srgbClr val="FF0000"/>
                </a:solidFill>
              </a:rPr>
              <a:t>Low cut, Halter, Tube or Off-the-shoulder tops are not permitted</a:t>
            </a:r>
            <a:endParaRPr lang="en-US"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047" y="2057400"/>
            <a:ext cx="2143125" cy="2143125"/>
          </a:xfrm>
          <a:prstGeom prst="rect">
            <a:avLst/>
          </a:prstGeom>
          <a:ln>
            <a:solidFill>
              <a:srgbClr val="92D050"/>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9089">
            <a:off x="6784687" y="2676400"/>
            <a:ext cx="1914525" cy="2286000"/>
          </a:xfrm>
          <a:prstGeom prst="rect">
            <a:avLst/>
          </a:prstGeom>
          <a:ln>
            <a:solidFill>
              <a:srgbClr val="92D050"/>
            </a:solidFill>
          </a:ln>
        </p:spPr>
      </p:pic>
      <p:sp>
        <p:nvSpPr>
          <p:cNvPr id="10" name="TextBox 9"/>
          <p:cNvSpPr txBox="1"/>
          <p:nvPr/>
        </p:nvSpPr>
        <p:spPr>
          <a:xfrm>
            <a:off x="304800" y="5282655"/>
            <a:ext cx="6400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Cleavage should not be seen! If shirt dips to where it can be seen, wear something underneath to cover it.</a:t>
            </a:r>
            <a:endParaRPr lang="en-US" dirty="0"/>
          </a:p>
        </p:txBody>
      </p:sp>
      <p:sp>
        <p:nvSpPr>
          <p:cNvPr id="3" name="TextBox 2"/>
          <p:cNvSpPr txBox="1"/>
          <p:nvPr/>
        </p:nvSpPr>
        <p:spPr>
          <a:xfrm>
            <a:off x="685799" y="1795790"/>
            <a:ext cx="736099" cy="523220"/>
          </a:xfrm>
          <a:prstGeom prst="rect">
            <a:avLst/>
          </a:prstGeom>
          <a:noFill/>
        </p:spPr>
        <p:txBody>
          <a:bodyPr wrap="none" rtlCol="0">
            <a:spAutoFit/>
          </a:bodyPr>
          <a:lstStyle/>
          <a:p>
            <a:r>
              <a:rPr lang="en-US" sz="2800" b="1" dirty="0" smtClean="0">
                <a:solidFill>
                  <a:srgbClr val="FF0000"/>
                </a:solidFill>
              </a:rPr>
              <a:t>NO:</a:t>
            </a:r>
            <a:endParaRPr lang="en-US" sz="2800" b="1" dirty="0">
              <a:solidFill>
                <a:srgbClr val="FF0000"/>
              </a:solidFill>
            </a:endParaRPr>
          </a:p>
        </p:txBody>
      </p:sp>
    </p:spTree>
    <p:extLst>
      <p:ext uri="{BB962C8B-B14F-4D97-AF65-F5344CB8AC3E}">
        <p14:creationId xmlns:p14="http://schemas.microsoft.com/office/powerpoint/2010/main" val="3500165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644860"/>
            <a:ext cx="1819275" cy="2514600"/>
          </a:xfrm>
          <a:ln>
            <a:solidFill>
              <a:schemeClr val="bg1"/>
            </a:solidFill>
          </a:ln>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8051" y="1871990"/>
            <a:ext cx="1914525" cy="2390775"/>
          </a:xfrm>
        </p:spPr>
      </p:pic>
      <p:sp>
        <p:nvSpPr>
          <p:cNvPr id="2" name="Title 1"/>
          <p:cNvSpPr>
            <a:spLocks noGrp="1"/>
          </p:cNvSpPr>
          <p:nvPr>
            <p:ph type="title"/>
          </p:nvPr>
        </p:nvSpPr>
        <p:spPr/>
        <p:txBody>
          <a:bodyPr>
            <a:noAutofit/>
          </a:bodyPr>
          <a:lstStyle/>
          <a:p>
            <a:r>
              <a:rPr lang="en-US" sz="4000" b="1" dirty="0" smtClean="0">
                <a:solidFill>
                  <a:srgbClr val="FF0000"/>
                </a:solidFill>
              </a:rPr>
              <a:t>Hair styles</a:t>
            </a:r>
            <a:r>
              <a:rPr lang="en-US" sz="4000" dirty="0" smtClean="0"/>
              <a:t/>
            </a:r>
            <a:br>
              <a:rPr lang="en-US" sz="4000" dirty="0" smtClean="0"/>
            </a:br>
            <a:endParaRPr lang="en-US" sz="4000" dirty="0"/>
          </a:p>
        </p:txBody>
      </p:sp>
      <p:sp>
        <p:nvSpPr>
          <p:cNvPr id="5" name="TextBox 4"/>
          <p:cNvSpPr txBox="1"/>
          <p:nvPr/>
        </p:nvSpPr>
        <p:spPr>
          <a:xfrm>
            <a:off x="304800" y="5282655"/>
            <a:ext cx="6400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Must be neat, clean and well-groomed</a:t>
            </a:r>
          </a:p>
          <a:p>
            <a:pPr marL="285750" indent="-285750">
              <a:buFont typeface="Arial" panose="020B0604020202020204" pitchFamily="34" charset="0"/>
              <a:buChar char="•"/>
            </a:pPr>
            <a:r>
              <a:rPr lang="en-US" dirty="0" smtClean="0"/>
              <a:t>Not disruptive</a:t>
            </a:r>
          </a:p>
          <a:p>
            <a:pPr marL="285750" indent="-285750">
              <a:buFont typeface="Arial" panose="020B0604020202020204" pitchFamily="34" charset="0"/>
              <a:buChar char="•"/>
            </a:pPr>
            <a:r>
              <a:rPr lang="en-US" dirty="0" smtClean="0"/>
              <a:t>Must be one natural hair color</a:t>
            </a:r>
          </a:p>
          <a:p>
            <a:pPr marL="285750" indent="-285750">
              <a:buFont typeface="Arial" panose="020B0604020202020204" pitchFamily="34" charset="0"/>
              <a:buChar char="•"/>
            </a:pPr>
            <a:r>
              <a:rPr lang="en-US" dirty="0" smtClean="0"/>
              <a:t>Boys hair must be above collar of a dress shirt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205037"/>
            <a:ext cx="2143125" cy="2143125"/>
          </a:xfrm>
          <a:prstGeom prst="rect">
            <a:avLst/>
          </a:prstGeom>
          <a:ln>
            <a:solidFill>
              <a:schemeClr val="bg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349169"/>
            <a:ext cx="1809750" cy="2533650"/>
          </a:xfrm>
          <a:prstGeom prst="rect">
            <a:avLst/>
          </a:prstGeom>
          <a:ln>
            <a:solidFill>
              <a:schemeClr val="bg1"/>
            </a:solidFill>
          </a:ln>
        </p:spPr>
      </p:pic>
      <p:sp>
        <p:nvSpPr>
          <p:cNvPr id="12" name="TextBox 11"/>
          <p:cNvSpPr txBox="1"/>
          <p:nvPr/>
        </p:nvSpPr>
        <p:spPr>
          <a:xfrm>
            <a:off x="459274" y="187199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pic>
        <p:nvPicPr>
          <p:cNvPr id="3074" name="Picture 2" descr="http://seriouslymen.com/wp-content/uploads/2014/08/Mohawk-4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103349"/>
            <a:ext cx="1934320" cy="21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92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274" y="2722337"/>
            <a:ext cx="1756345" cy="2043440"/>
          </a:xfrm>
          <a:ln>
            <a:solidFill>
              <a:srgbClr val="0000FF"/>
            </a:solidFill>
          </a:ln>
        </p:spPr>
      </p:pic>
      <p:sp>
        <p:nvSpPr>
          <p:cNvPr id="2" name="Title 1"/>
          <p:cNvSpPr>
            <a:spLocks noGrp="1"/>
          </p:cNvSpPr>
          <p:nvPr>
            <p:ph type="title"/>
          </p:nvPr>
        </p:nvSpPr>
        <p:spPr/>
        <p:txBody>
          <a:bodyPr/>
          <a:lstStyle/>
          <a:p>
            <a:pPr algn="l"/>
            <a:r>
              <a:rPr lang="en-US" sz="4000" b="1" dirty="0" smtClean="0">
                <a:solidFill>
                  <a:srgbClr val="FF0000"/>
                </a:solidFill>
              </a:rPr>
              <a:t>Facial Hair</a:t>
            </a:r>
            <a:endParaRPr lang="en-US" sz="40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854" y="2458915"/>
            <a:ext cx="3444711" cy="2570285"/>
          </a:xfrm>
          <a:prstGeom prst="rect">
            <a:avLst/>
          </a:prstGeom>
          <a:ln>
            <a:solidFill>
              <a:srgbClr val="0000FF"/>
            </a:solidFill>
          </a:ln>
        </p:spPr>
      </p:pic>
      <p:sp>
        <p:nvSpPr>
          <p:cNvPr id="7" name="TextBox 6"/>
          <p:cNvSpPr txBox="1"/>
          <p:nvPr/>
        </p:nvSpPr>
        <p:spPr>
          <a:xfrm>
            <a:off x="299112" y="5276671"/>
            <a:ext cx="8397299" cy="923330"/>
          </a:xfrm>
          <a:prstGeom prst="rect">
            <a:avLst/>
          </a:prstGeom>
          <a:noFill/>
        </p:spPr>
        <p:txBody>
          <a:bodyPr wrap="none" rtlCol="0">
            <a:spAutoFit/>
          </a:bodyPr>
          <a:lstStyle/>
          <a:p>
            <a:pPr marL="45720" indent="0">
              <a:buNone/>
            </a:pPr>
            <a:r>
              <a:rPr lang="en-US" dirty="0" smtClean="0">
                <a:solidFill>
                  <a:schemeClr val="tx1"/>
                </a:solidFill>
              </a:rPr>
              <a:t>All boys must be clean shaven each day. Mustaches and beards are not permitted. </a:t>
            </a:r>
            <a:br>
              <a:rPr lang="en-US" dirty="0" smtClean="0">
                <a:solidFill>
                  <a:schemeClr val="tx1"/>
                </a:solidFill>
              </a:rPr>
            </a:br>
            <a:endParaRPr lang="en-US" dirty="0" smtClean="0">
              <a:solidFill>
                <a:schemeClr val="tx1"/>
              </a:solidFill>
            </a:endParaRPr>
          </a:p>
          <a:p>
            <a:pPr marL="45720" indent="0">
              <a:buNone/>
            </a:pPr>
            <a:endParaRPr lang="en-US" dirty="0">
              <a:solidFill>
                <a:schemeClr val="tx1"/>
              </a:solidFill>
            </a:endParaRPr>
          </a:p>
        </p:txBody>
      </p:sp>
      <p:sp>
        <p:nvSpPr>
          <p:cNvPr id="8" name="TextBox 7"/>
          <p:cNvSpPr txBox="1"/>
          <p:nvPr/>
        </p:nvSpPr>
        <p:spPr>
          <a:xfrm>
            <a:off x="2207362" y="3529378"/>
            <a:ext cx="383438" cy="369332"/>
          </a:xfrm>
          <a:prstGeom prst="rect">
            <a:avLst/>
          </a:prstGeom>
          <a:noFill/>
        </p:spPr>
        <p:txBody>
          <a:bodyPr wrap="none" rtlCol="0">
            <a:spAutoFit/>
          </a:bodyPr>
          <a:lstStyle/>
          <a:p>
            <a:r>
              <a:rPr lang="en-US" dirty="0" smtClean="0"/>
              <a:t>or</a:t>
            </a:r>
            <a:endParaRPr lang="en-US" dirty="0"/>
          </a:p>
        </p:txBody>
      </p:sp>
      <p:sp>
        <p:nvSpPr>
          <p:cNvPr id="9" name="TextBox 8"/>
          <p:cNvSpPr txBox="1"/>
          <p:nvPr/>
        </p:nvSpPr>
        <p:spPr>
          <a:xfrm>
            <a:off x="459274" y="187199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10" name="TextBox 9"/>
          <p:cNvSpPr txBox="1"/>
          <p:nvPr/>
        </p:nvSpPr>
        <p:spPr>
          <a:xfrm>
            <a:off x="6400800" y="1910227"/>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4098" name="Picture 2" descr="http://www.philips.com/content/dam/mgep/philips-experience-center/Perfect%20clean%20sha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34" y="2551823"/>
            <a:ext cx="2177866" cy="161842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78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0000"/>
                </a:solidFill>
              </a:rPr>
              <a:t>Hats, hoodies and sunglasses</a:t>
            </a:r>
            <a:r>
              <a:rPr lang="en-US" b="1" dirty="0" smtClean="0">
                <a:solidFill>
                  <a:srgbClr val="FF0000"/>
                </a:solidFill>
              </a:rPr>
              <a:t>:</a:t>
            </a:r>
            <a:br>
              <a:rPr lang="en-US" b="1" dirty="0" smtClean="0">
                <a:solidFill>
                  <a:srgbClr val="FF0000"/>
                </a:solidFill>
              </a:rPr>
            </a:br>
            <a:r>
              <a:rPr lang="en-US" sz="2000" i="1" dirty="0" smtClean="0"/>
              <a:t>Anything covering your face or head must </a:t>
            </a:r>
            <a:br>
              <a:rPr lang="en-US" sz="2000" i="1" dirty="0" smtClean="0"/>
            </a:br>
            <a:r>
              <a:rPr lang="en-US" sz="2000" i="1" dirty="0" smtClean="0"/>
              <a:t>be removed when entering the school</a:t>
            </a:r>
            <a:endParaRPr lang="en-US" sz="2000" b="1" dirty="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619" y="3704406"/>
            <a:ext cx="1524000" cy="2152650"/>
          </a:xfrm>
          <a:prstGeom prst="rect">
            <a:avLst/>
          </a:prstGeom>
          <a:ln>
            <a:solidFill>
              <a:srgbClr val="800000"/>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433447"/>
            <a:ext cx="2066925" cy="2209800"/>
          </a:xfrm>
          <a:prstGeom prst="rect">
            <a:avLst/>
          </a:prstGeom>
          <a:ln>
            <a:solidFill>
              <a:srgbClr val="800000"/>
            </a:solidFill>
          </a:ln>
        </p:spPr>
      </p:pic>
      <p:sp>
        <p:nvSpPr>
          <p:cNvPr id="11" name="TextBox 10"/>
          <p:cNvSpPr txBox="1"/>
          <p:nvPr/>
        </p:nvSpPr>
        <p:spPr>
          <a:xfrm>
            <a:off x="5667375" y="1910227"/>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sp>
        <p:nvSpPr>
          <p:cNvPr id="12" name="TextBox 11"/>
          <p:cNvSpPr txBox="1"/>
          <p:nvPr/>
        </p:nvSpPr>
        <p:spPr>
          <a:xfrm>
            <a:off x="533400" y="1910227"/>
            <a:ext cx="9144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pic>
        <p:nvPicPr>
          <p:cNvPr id="5122" name="Picture 2" descr="http://www.sports-accessory.com/wp-content/uploads/2012/04/Oakley-Men-Fuel-Ca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77967"/>
            <a:ext cx="1219200" cy="1749552"/>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5124" name="Picture 4" descr="http://www.onlybandanas.com/blog/wp-content/uploads/2015/05/il_570xN.580847689_70x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2200270"/>
            <a:ext cx="2192419" cy="1646238"/>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5128" name="Picture 8" descr="http://img.webmd.com/dtmcms/live/webmd/consumer_assets/site_images/articles/health_tools/contact_lens_tips_slideshow/getty_rf_photo_of_teen_wearing_sunglass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731" y="4227519"/>
            <a:ext cx="1398477" cy="1303338"/>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5126" name="Picture 6" descr="http://www.project-industries.com/uploads/projects/zoom/hoodie_m_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896" y="3846508"/>
            <a:ext cx="1494723" cy="2245673"/>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pic>
        <p:nvPicPr>
          <p:cNvPr id="5130" name="Picture 10" descr="http://static.spylight.com/outfit_images/avatars/000/053/562/mobile_full/Theo-black-hoodie-Teen-Wolf.jpg?143577759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9060" y="3352742"/>
            <a:ext cx="1905057" cy="1905057"/>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88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7924800" cy="2743200"/>
          </a:xfrm>
        </p:spPr>
        <p:txBody>
          <a:bodyPr>
            <a:noAutofit/>
          </a:bodyPr>
          <a:lstStyle/>
          <a:p>
            <a:pPr marL="45720" indent="0">
              <a:lnSpc>
                <a:spcPct val="150000"/>
              </a:lnSpc>
              <a:buNone/>
            </a:pPr>
            <a:endParaRPr lang="en-US" sz="2000" dirty="0" smtClean="0"/>
          </a:p>
          <a:p>
            <a:pPr>
              <a:lnSpc>
                <a:spcPct val="150000"/>
              </a:lnSpc>
              <a:buFont typeface="Courier New" panose="02070309020205020404" pitchFamily="49" charset="0"/>
              <a:buChar char="o"/>
            </a:pPr>
            <a:r>
              <a:rPr lang="en-US" sz="2000" dirty="0" smtClean="0"/>
              <a:t>Students are expected to arrive to school in dress code and remain in dress code until they leave at 3:25.</a:t>
            </a:r>
          </a:p>
          <a:p>
            <a:pPr marL="45720" indent="0">
              <a:lnSpc>
                <a:spcPct val="150000"/>
              </a:lnSpc>
              <a:buNone/>
            </a:pPr>
            <a:endParaRPr lang="en-US" sz="2400" dirty="0" smtClean="0"/>
          </a:p>
          <a:p>
            <a:pPr marL="0" indent="0">
              <a:buNone/>
            </a:pPr>
            <a:endParaRPr lang="en-US" sz="2400" dirty="0"/>
          </a:p>
        </p:txBody>
      </p:sp>
      <p:sp>
        <p:nvSpPr>
          <p:cNvPr id="2" name="Title 1"/>
          <p:cNvSpPr>
            <a:spLocks noGrp="1"/>
          </p:cNvSpPr>
          <p:nvPr>
            <p:ph type="title"/>
          </p:nvPr>
        </p:nvSpPr>
        <p:spPr>
          <a:xfrm>
            <a:off x="381000" y="355847"/>
            <a:ext cx="8381260" cy="1054394"/>
          </a:xfrm>
        </p:spPr>
        <p:txBody>
          <a:bodyPr/>
          <a:lstStyle/>
          <a:p>
            <a:r>
              <a:rPr lang="en-US" dirty="0" smtClean="0">
                <a:solidFill>
                  <a:srgbClr val="FF0000"/>
                </a:solidFill>
                <a:latin typeface="Arial Black" panose="020B0A04020102020204" pitchFamily="34" charset="0"/>
              </a:rPr>
              <a:t>The Rules</a:t>
            </a:r>
            <a:endParaRPr lang="en-US" dirty="0">
              <a:solidFill>
                <a:srgbClr val="FF0000"/>
              </a:solidFill>
              <a:latin typeface="Arial Black" panose="020B0A04020102020204" pitchFamily="34" charset="0"/>
            </a:endParaRPr>
          </a:p>
        </p:txBody>
      </p:sp>
      <p:sp>
        <p:nvSpPr>
          <p:cNvPr id="7" name="AutoShape 2" descr="Image result for bellville is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bellville is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114800"/>
            <a:ext cx="1546471" cy="1414857"/>
          </a:xfrm>
          <a:prstGeom prst="rect">
            <a:avLst/>
          </a:prstGeom>
        </p:spPr>
      </p:pic>
    </p:spTree>
    <p:extLst>
      <p:ext uri="{BB962C8B-B14F-4D97-AF65-F5344CB8AC3E}">
        <p14:creationId xmlns:p14="http://schemas.microsoft.com/office/powerpoint/2010/main" val="1610834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4040262"/>
            <a:ext cx="1379282" cy="1841412"/>
          </a:xfrm>
          <a:ln>
            <a:solidFill>
              <a:schemeClr val="tx1"/>
            </a:solidFill>
          </a:ln>
        </p:spPr>
      </p:pic>
      <p:sp>
        <p:nvSpPr>
          <p:cNvPr id="2" name="Title 1"/>
          <p:cNvSpPr>
            <a:spLocks noGrp="1"/>
          </p:cNvSpPr>
          <p:nvPr>
            <p:ph type="title"/>
          </p:nvPr>
        </p:nvSpPr>
        <p:spPr/>
        <p:txBody>
          <a:bodyPr>
            <a:normAutofit/>
          </a:bodyPr>
          <a:lstStyle/>
          <a:p>
            <a:r>
              <a:rPr lang="en-US" sz="4000" b="1" dirty="0" smtClean="0">
                <a:solidFill>
                  <a:srgbClr val="FF0000"/>
                </a:solidFill>
              </a:rPr>
              <a:t>Piercings </a:t>
            </a:r>
            <a:r>
              <a:rPr lang="en-US" sz="4000" b="1" dirty="0">
                <a:solidFill>
                  <a:srgbClr val="FF0000"/>
                </a:solidFill>
              </a:rPr>
              <a:t>and </a:t>
            </a:r>
            <a:r>
              <a:rPr lang="en-US" sz="4000" b="1" dirty="0" smtClean="0">
                <a:solidFill>
                  <a:srgbClr val="FF0000"/>
                </a:solidFill>
              </a:rPr>
              <a:t>Tattoos</a:t>
            </a:r>
            <a:endParaRPr lang="en-US" sz="40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328" y="3924454"/>
            <a:ext cx="1552706" cy="2073028"/>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901" y="3924455"/>
            <a:ext cx="1400899" cy="2073027"/>
          </a:xfrm>
          <a:prstGeom prst="rect">
            <a:avLst/>
          </a:prstGeom>
          <a:ln>
            <a:solidFill>
              <a:schemeClr val="tx1"/>
            </a:solidFill>
          </a:ln>
        </p:spPr>
      </p:pic>
      <p:sp>
        <p:nvSpPr>
          <p:cNvPr id="9" name="TextBox 8"/>
          <p:cNvSpPr txBox="1"/>
          <p:nvPr/>
        </p:nvSpPr>
        <p:spPr>
          <a:xfrm>
            <a:off x="139685" y="3953898"/>
            <a:ext cx="4329455" cy="2308324"/>
          </a:xfrm>
          <a:prstGeom prst="rect">
            <a:avLst/>
          </a:prstGeom>
          <a:noFill/>
        </p:spPr>
        <p:txBody>
          <a:bodyPr wrap="none" rtlCol="0">
            <a:spAutoFit/>
          </a:bodyPr>
          <a:lstStyle/>
          <a:p>
            <a:pPr marL="285750" indent="-285750">
              <a:buFont typeface="Arial" panose="020B0604020202020204" pitchFamily="34" charset="0"/>
              <a:buChar char="•"/>
            </a:pPr>
            <a:r>
              <a:rPr lang="en-US" dirty="0" smtClean="0"/>
              <a:t>Girls may have earrings in each ear.</a:t>
            </a:r>
          </a:p>
          <a:p>
            <a:pPr marL="285750" indent="-285750">
              <a:buFont typeface="Arial" panose="020B0604020202020204" pitchFamily="34" charset="0"/>
              <a:buChar char="•"/>
            </a:pPr>
            <a:r>
              <a:rPr lang="en-US" dirty="0" smtClean="0"/>
              <a:t>No other visible piercings are allowed.</a:t>
            </a:r>
          </a:p>
          <a:p>
            <a:pPr marL="285750" indent="-285750">
              <a:buFont typeface="Arial" panose="020B0604020202020204" pitchFamily="34" charset="0"/>
              <a:buChar char="•"/>
            </a:pPr>
            <a:r>
              <a:rPr lang="en-US" dirty="0" smtClean="0"/>
              <a:t>Boys may not wear piercings.</a:t>
            </a:r>
          </a:p>
          <a:p>
            <a:pPr marL="285750" indent="-285750">
              <a:buFont typeface="Arial" panose="020B0604020202020204" pitchFamily="34" charset="0"/>
              <a:buChar char="•"/>
            </a:pPr>
            <a:r>
              <a:rPr lang="en-US" dirty="0" smtClean="0"/>
              <a:t>Clear spacers may be used to </a:t>
            </a:r>
            <a:br>
              <a:rPr lang="en-US" dirty="0" smtClean="0"/>
            </a:br>
            <a:r>
              <a:rPr lang="en-US" dirty="0" smtClean="0"/>
              <a:t>fill in existing holes.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i="1" dirty="0" smtClean="0"/>
              <a:t>All tattoos must be covered at all times</a:t>
            </a:r>
          </a:p>
          <a:p>
            <a:pPr marL="285750" indent="-285750">
              <a:buFont typeface="Arial" panose="020B0604020202020204" pitchFamily="34" charset="0"/>
              <a:buChar char="•"/>
            </a:pPr>
            <a:endParaRPr lang="en-US" dirty="0"/>
          </a:p>
        </p:txBody>
      </p:sp>
      <p:sp>
        <p:nvSpPr>
          <p:cNvPr id="10" name="TextBox 9"/>
          <p:cNvSpPr txBox="1"/>
          <p:nvPr/>
        </p:nvSpPr>
        <p:spPr>
          <a:xfrm>
            <a:off x="3124200" y="1724139"/>
            <a:ext cx="9144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13" name="TextBox 12"/>
          <p:cNvSpPr txBox="1"/>
          <p:nvPr/>
        </p:nvSpPr>
        <p:spPr>
          <a:xfrm>
            <a:off x="139685" y="1727149"/>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1" y="1776412"/>
            <a:ext cx="1608892" cy="2148042"/>
          </a:xfrm>
          <a:prstGeom prst="rect">
            <a:avLst/>
          </a:prstGeom>
          <a:ln>
            <a:solidFill>
              <a:schemeClr val="tx1"/>
            </a:solid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3063" y="1806567"/>
            <a:ext cx="1996737" cy="1328738"/>
          </a:xfrm>
          <a:prstGeom prst="rect">
            <a:avLst/>
          </a:prstGeom>
          <a:ln>
            <a:solidFill>
              <a:schemeClr val="tx1"/>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9046" y="1806567"/>
            <a:ext cx="2676525" cy="1714500"/>
          </a:xfrm>
          <a:prstGeom prst="rect">
            <a:avLst/>
          </a:prstGeom>
          <a:ln>
            <a:solidFill>
              <a:schemeClr val="tx1"/>
            </a:solidFill>
          </a:ln>
        </p:spPr>
      </p:pic>
    </p:spTree>
    <p:extLst>
      <p:ext uri="{BB962C8B-B14F-4D97-AF65-F5344CB8AC3E}">
        <p14:creationId xmlns:p14="http://schemas.microsoft.com/office/powerpoint/2010/main" val="328855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6400" y="2009775"/>
            <a:ext cx="1933575" cy="2362200"/>
          </a:xfrm>
          <a:ln>
            <a:solidFill>
              <a:schemeClr val="bg1"/>
            </a:solidFill>
          </a:ln>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895600"/>
            <a:ext cx="2143125" cy="2143125"/>
          </a:xfrm>
          <a:ln>
            <a:solidFill>
              <a:schemeClr val="bg1"/>
            </a:solidFill>
          </a:ln>
        </p:spPr>
      </p:pic>
      <p:sp>
        <p:nvSpPr>
          <p:cNvPr id="2" name="Title 1"/>
          <p:cNvSpPr>
            <a:spLocks noGrp="1"/>
          </p:cNvSpPr>
          <p:nvPr>
            <p:ph type="title"/>
          </p:nvPr>
        </p:nvSpPr>
        <p:spPr>
          <a:xfrm>
            <a:off x="457200" y="381000"/>
            <a:ext cx="8229600" cy="1143000"/>
          </a:xfrm>
        </p:spPr>
        <p:txBody>
          <a:bodyPr>
            <a:normAutofit fontScale="90000"/>
          </a:bodyPr>
          <a:lstStyle/>
          <a:p>
            <a:r>
              <a:rPr lang="en-US" sz="4400" b="1" dirty="0" smtClean="0">
                <a:solidFill>
                  <a:srgbClr val="FF0000"/>
                </a:solidFill>
              </a:rPr>
              <a:t>Athletic wear</a:t>
            </a:r>
            <a:r>
              <a:rPr lang="en-US" b="1" dirty="0" smtClean="0">
                <a:solidFill>
                  <a:srgbClr val="FF0000"/>
                </a:solidFill>
              </a:rPr>
              <a:t/>
            </a:r>
            <a:br>
              <a:rPr lang="en-US" b="1" dirty="0" smtClean="0">
                <a:solidFill>
                  <a:srgbClr val="FF0000"/>
                </a:solidFill>
              </a:rPr>
            </a:br>
            <a:r>
              <a:rPr lang="en-US" sz="2000" b="1" dirty="0" smtClean="0">
                <a:solidFill>
                  <a:srgbClr val="FF0000"/>
                </a:solidFill>
              </a:rPr>
              <a:t/>
            </a:r>
            <a:br>
              <a:rPr lang="en-US" sz="2000" b="1" dirty="0" smtClean="0">
                <a:solidFill>
                  <a:srgbClr val="FF0000"/>
                </a:solidFill>
              </a:rPr>
            </a:br>
            <a:endParaRPr lang="en-US" sz="2000" b="1" dirty="0">
              <a:solidFill>
                <a:srgbClr val="FF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262436"/>
            <a:ext cx="2133600" cy="2133600"/>
          </a:xfrm>
          <a:prstGeom prst="rect">
            <a:avLst/>
          </a:prstGeom>
          <a:ln>
            <a:solidFill>
              <a:schemeClr val="bg1"/>
            </a:solidFill>
          </a:ln>
        </p:spPr>
      </p:pic>
      <p:sp>
        <p:nvSpPr>
          <p:cNvPr id="5" name="TextBox 4"/>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6" name="TextBox 5"/>
          <p:cNvSpPr txBox="1"/>
          <p:nvPr/>
        </p:nvSpPr>
        <p:spPr>
          <a:xfrm>
            <a:off x="5181600" y="21336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700" y="4262436"/>
            <a:ext cx="2143125" cy="2143125"/>
          </a:xfrm>
          <a:prstGeom prst="rect">
            <a:avLst/>
          </a:prstGeom>
          <a:ln>
            <a:solidFill>
              <a:schemeClr val="bg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795" y="2819400"/>
            <a:ext cx="1581150" cy="2886075"/>
          </a:xfrm>
          <a:prstGeom prst="rect">
            <a:avLst/>
          </a:prstGeom>
          <a:ln>
            <a:solidFill>
              <a:schemeClr val="bg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2700" y="1752600"/>
            <a:ext cx="1743075" cy="2619375"/>
          </a:xfrm>
          <a:prstGeom prst="rect">
            <a:avLst/>
          </a:prstGeom>
          <a:ln>
            <a:solidFill>
              <a:schemeClr val="bg1"/>
            </a:solidFill>
          </a:ln>
        </p:spPr>
      </p:pic>
    </p:spTree>
    <p:extLst>
      <p:ext uri="{BB962C8B-B14F-4D97-AF65-F5344CB8AC3E}">
        <p14:creationId xmlns:p14="http://schemas.microsoft.com/office/powerpoint/2010/main" val="1764738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b="1" dirty="0" smtClean="0">
                <a:solidFill>
                  <a:srgbClr val="FF0000"/>
                </a:solidFill>
              </a:rPr>
              <a:t>Pull Up Your Pants</a:t>
            </a:r>
            <a:endParaRPr lang="en-US" sz="4000" b="1" dirty="0">
              <a:solidFill>
                <a:srgbClr val="FF0000"/>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67000" y="1981200"/>
            <a:ext cx="3448050" cy="3367596"/>
          </a:xfrm>
        </p:spPr>
      </p:pic>
      <p:sp>
        <p:nvSpPr>
          <p:cNvPr id="9" name="TextBox 8"/>
          <p:cNvSpPr txBox="1"/>
          <p:nvPr/>
        </p:nvSpPr>
        <p:spPr>
          <a:xfrm>
            <a:off x="457200" y="5410200"/>
            <a:ext cx="8047909"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Pants must be worn around the waist area with underclothes not being seen!</a:t>
            </a:r>
          </a:p>
          <a:p>
            <a:r>
              <a:rPr lang="en-US" dirty="0" smtClean="0"/>
              <a:t>	</a:t>
            </a:r>
          </a:p>
          <a:p>
            <a:pPr marL="285750" indent="-285750">
              <a:buFont typeface="Arial" panose="020B0604020202020204" pitchFamily="34" charset="0"/>
              <a:buChar char="•"/>
            </a:pPr>
            <a:r>
              <a:rPr lang="en-US" b="1" i="1" dirty="0" smtClean="0"/>
              <a:t>All of these are examples of Rule Violations</a:t>
            </a:r>
          </a:p>
          <a:p>
            <a:pPr marL="285750" indent="-285750">
              <a:buFont typeface="Arial" panose="020B0604020202020204" pitchFamily="34" charset="0"/>
              <a:buChar char="•"/>
            </a:pPr>
            <a:endParaRPr lang="en-US" dirty="0"/>
          </a:p>
        </p:txBody>
      </p:sp>
      <p:sp>
        <p:nvSpPr>
          <p:cNvPr id="2" name="TextBox 1"/>
          <p:cNvSpPr txBox="1"/>
          <p:nvPr/>
        </p:nvSpPr>
        <p:spPr>
          <a:xfrm>
            <a:off x="838200" y="2024390"/>
            <a:ext cx="736099" cy="523220"/>
          </a:xfrm>
          <a:prstGeom prst="rect">
            <a:avLst/>
          </a:prstGeom>
          <a:noFill/>
        </p:spPr>
        <p:txBody>
          <a:bodyPr wrap="none" rtlCol="0">
            <a:spAutoFit/>
          </a:bodyPr>
          <a:lstStyle/>
          <a:p>
            <a:r>
              <a:rPr lang="en-US" sz="2800" b="1" dirty="0" smtClean="0">
                <a:solidFill>
                  <a:srgbClr val="FF0000"/>
                </a:solidFill>
              </a:rPr>
              <a:t>NO:</a:t>
            </a:r>
            <a:endParaRPr lang="en-US" sz="2800" b="1" dirty="0">
              <a:solidFill>
                <a:srgbClr val="FF0000"/>
              </a:solidFill>
            </a:endParaRPr>
          </a:p>
        </p:txBody>
      </p:sp>
    </p:spTree>
    <p:extLst>
      <p:ext uri="{BB962C8B-B14F-4D97-AF65-F5344CB8AC3E}">
        <p14:creationId xmlns:p14="http://schemas.microsoft.com/office/powerpoint/2010/main" val="2172077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81200"/>
            <a:ext cx="8305800" cy="3429000"/>
          </a:xfrm>
        </p:spPr>
        <p:txBody>
          <a:bodyPr numCol="2">
            <a:noAutofit/>
          </a:bodyPr>
          <a:lstStyle/>
          <a:p>
            <a:pPr>
              <a:lnSpc>
                <a:spcPct val="120000"/>
              </a:lnSpc>
            </a:pPr>
            <a:r>
              <a:rPr lang="en-US" sz="1800" dirty="0" smtClean="0">
                <a:solidFill>
                  <a:schemeClr val="tx1"/>
                </a:solidFill>
              </a:rPr>
              <a:t>The administration reserves </a:t>
            </a:r>
            <a:br>
              <a:rPr lang="en-US" sz="1800" dirty="0" smtClean="0">
                <a:solidFill>
                  <a:schemeClr val="tx1"/>
                </a:solidFill>
              </a:rPr>
            </a:br>
            <a:r>
              <a:rPr lang="en-US" sz="1800" dirty="0" smtClean="0">
                <a:solidFill>
                  <a:schemeClr val="tx1"/>
                </a:solidFill>
              </a:rPr>
              <a:t>the right to judge whether </a:t>
            </a:r>
            <a:br>
              <a:rPr lang="en-US" sz="1800" dirty="0" smtClean="0">
                <a:solidFill>
                  <a:schemeClr val="tx1"/>
                </a:solidFill>
              </a:rPr>
            </a:br>
            <a:r>
              <a:rPr lang="en-US" sz="1800" dirty="0" smtClean="0">
                <a:solidFill>
                  <a:schemeClr val="tx1"/>
                </a:solidFill>
              </a:rPr>
              <a:t>any current fashion or fad </a:t>
            </a:r>
            <a:br>
              <a:rPr lang="en-US" sz="1800" dirty="0" smtClean="0">
                <a:solidFill>
                  <a:schemeClr val="tx1"/>
                </a:solidFill>
              </a:rPr>
            </a:br>
            <a:r>
              <a:rPr lang="en-US" sz="1800" dirty="0" smtClean="0">
                <a:solidFill>
                  <a:schemeClr val="tx1"/>
                </a:solidFill>
              </a:rPr>
              <a:t>is appropriate for school. A student must change his/her attire if it is found to be unacceptable. If not corrected, the student will be placed in IBS for the remainder of the day or until the problem is corrected. </a:t>
            </a:r>
          </a:p>
          <a:p>
            <a:pPr>
              <a:lnSpc>
                <a:spcPct val="120000"/>
              </a:lnSpc>
            </a:pPr>
            <a:r>
              <a:rPr lang="en-US" sz="1800" cap="all" dirty="0" smtClean="0">
                <a:solidFill>
                  <a:schemeClr val="tx1"/>
                </a:solidFill>
              </a:rPr>
              <a:t>Chronic Dress Code violators will be placed </a:t>
            </a:r>
            <a:br>
              <a:rPr lang="en-US" sz="1800" cap="all" dirty="0" smtClean="0">
                <a:solidFill>
                  <a:schemeClr val="tx1"/>
                </a:solidFill>
              </a:rPr>
            </a:br>
            <a:r>
              <a:rPr lang="en-US" sz="1800" cap="all" dirty="0" smtClean="0">
                <a:solidFill>
                  <a:schemeClr val="tx1"/>
                </a:solidFill>
              </a:rPr>
              <a:t>in IBS Immediately.</a:t>
            </a:r>
            <a:endParaRPr lang="en-US" sz="1800" cap="all" dirty="0">
              <a:solidFill>
                <a:schemeClr val="tx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3276600"/>
            <a:ext cx="4117242" cy="2206626"/>
          </a:xfrm>
        </p:spPr>
      </p:pic>
      <p:sp>
        <p:nvSpPr>
          <p:cNvPr id="4" name="Title 3"/>
          <p:cNvSpPr>
            <a:spLocks noGrp="1"/>
          </p:cNvSpPr>
          <p:nvPr>
            <p:ph type="title"/>
          </p:nvPr>
        </p:nvSpPr>
        <p:spPr/>
        <p:txBody>
          <a:bodyPr/>
          <a:lstStyle/>
          <a:p>
            <a:r>
              <a:rPr lang="en-US" dirty="0" smtClean="0">
                <a:solidFill>
                  <a:srgbClr val="FF0000"/>
                </a:solidFill>
              </a:rPr>
              <a:t>Thanks for reviewing </a:t>
            </a:r>
            <a:br>
              <a:rPr lang="en-US" dirty="0" smtClean="0">
                <a:solidFill>
                  <a:srgbClr val="FF0000"/>
                </a:solidFill>
              </a:rPr>
            </a:br>
            <a:r>
              <a:rPr lang="en-US" dirty="0" smtClean="0">
                <a:solidFill>
                  <a:srgbClr val="FF0000"/>
                </a:solidFill>
              </a:rPr>
              <a:t>our school policy!</a:t>
            </a:r>
            <a:endParaRPr lang="en-US" dirty="0">
              <a:solidFill>
                <a:srgbClr val="FF0000"/>
              </a:solidFill>
            </a:endParaRPr>
          </a:p>
        </p:txBody>
      </p:sp>
    </p:spTree>
    <p:extLst>
      <p:ext uri="{BB962C8B-B14F-4D97-AF65-F5344CB8AC3E}">
        <p14:creationId xmlns:p14="http://schemas.microsoft.com/office/powerpoint/2010/main" val="2895367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2029481"/>
            <a:ext cx="2543175" cy="2880658"/>
          </a:xfrm>
          <a:effectLst>
            <a:outerShdw blurRad="50800" dist="38100" dir="2700000" algn="tl" rotWithShape="0">
              <a:prstClr val="black">
                <a:alpha val="40000"/>
              </a:prstClr>
            </a:outerShdw>
          </a:effectLst>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3600" y="2075918"/>
            <a:ext cx="2404145" cy="2787785"/>
          </a:xfr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304800"/>
            <a:ext cx="8229600" cy="1143000"/>
          </a:xfrm>
        </p:spPr>
        <p:txBody>
          <a:bodyPr>
            <a:noAutofit/>
          </a:bodyPr>
          <a:lstStyle/>
          <a:p>
            <a:r>
              <a:rPr lang="en-US" sz="4000" b="1" dirty="0" smtClean="0">
                <a:solidFill>
                  <a:srgbClr val="FF0000"/>
                </a:solidFill>
              </a:rPr>
              <a:t>Types of Images and Sayings </a:t>
            </a:r>
            <a:r>
              <a:rPr lang="en-US" sz="4000" dirty="0" smtClean="0">
                <a:solidFill>
                  <a:srgbClr val="FF0000"/>
                </a:solidFill>
              </a:rPr>
              <a:t/>
            </a:r>
            <a:br>
              <a:rPr lang="en-US" sz="4000" dirty="0" smtClean="0">
                <a:solidFill>
                  <a:srgbClr val="FF0000"/>
                </a:solidFill>
              </a:rPr>
            </a:br>
            <a:r>
              <a:rPr lang="en-US" sz="2800" i="1" dirty="0" smtClean="0"/>
              <a:t>allowed on clothes</a:t>
            </a:r>
            <a:endParaRPr lang="en-US" sz="2800" i="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545" y="2060110"/>
            <a:ext cx="2231085" cy="28194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2850" y="5410200"/>
            <a:ext cx="1638300" cy="914400"/>
          </a:xfrm>
          <a:prstGeom prst="rect">
            <a:avLst/>
          </a:prstGeom>
        </p:spPr>
      </p:pic>
    </p:spTree>
    <p:extLst>
      <p:ext uri="{BB962C8B-B14F-4D97-AF65-F5344CB8AC3E}">
        <p14:creationId xmlns:p14="http://schemas.microsoft.com/office/powerpoint/2010/main" val="1448080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52600"/>
            <a:ext cx="3000375" cy="1524000"/>
          </a:xfrm>
          <a:ln>
            <a:solidFill>
              <a:srgbClr val="C00000"/>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5900" y="2248340"/>
            <a:ext cx="2743200" cy="2743200"/>
          </a:xfrm>
          <a:ln>
            <a:solidFill>
              <a:srgbClr val="C00000"/>
            </a:solidFill>
          </a:ln>
        </p:spPr>
      </p:pic>
      <p:sp>
        <p:nvSpPr>
          <p:cNvPr id="2" name="Title 1"/>
          <p:cNvSpPr>
            <a:spLocks noGrp="1"/>
          </p:cNvSpPr>
          <p:nvPr>
            <p:ph type="title"/>
          </p:nvPr>
        </p:nvSpPr>
        <p:spPr/>
        <p:txBody>
          <a:bodyPr>
            <a:normAutofit fontScale="90000"/>
          </a:bodyPr>
          <a:lstStyle/>
          <a:p>
            <a:r>
              <a:rPr lang="en-US" sz="4400" b="1" dirty="0" smtClean="0">
                <a:solidFill>
                  <a:srgbClr val="FF0000"/>
                </a:solidFill>
              </a:rPr>
              <a:t>Types of Images and Sayings </a:t>
            </a:r>
            <a:r>
              <a:rPr lang="en-US" dirty="0" smtClean="0">
                <a:solidFill>
                  <a:srgbClr val="FF0000"/>
                </a:solidFill>
              </a:rPr>
              <a:t/>
            </a:r>
            <a:br>
              <a:rPr lang="en-US" dirty="0" smtClean="0">
                <a:solidFill>
                  <a:srgbClr val="FF0000"/>
                </a:solidFill>
              </a:rPr>
            </a:br>
            <a:r>
              <a:rPr lang="en-US" sz="3100" b="1" i="1" dirty="0" smtClean="0"/>
              <a:t>NOT</a:t>
            </a:r>
            <a:r>
              <a:rPr lang="en-US" sz="3100" i="1" dirty="0" smtClean="0"/>
              <a:t> allowed on clothes</a:t>
            </a:r>
            <a:endParaRPr lang="en-US" sz="3100" i="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482" y="3429000"/>
            <a:ext cx="2143125" cy="2143125"/>
          </a:xfrm>
          <a:prstGeom prst="rect">
            <a:avLst/>
          </a:prstGeom>
          <a:ln>
            <a:solidFill>
              <a:srgbClr val="C00000"/>
            </a:solidFill>
          </a:ln>
        </p:spPr>
      </p:pic>
      <p:sp>
        <p:nvSpPr>
          <p:cNvPr id="8" name="Rectangle 7"/>
          <p:cNvSpPr/>
          <p:nvPr/>
        </p:nvSpPr>
        <p:spPr>
          <a:xfrm>
            <a:off x="5334000" y="4196265"/>
            <a:ext cx="2643188" cy="605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744" y="1754627"/>
            <a:ext cx="2028825" cy="2257425"/>
          </a:xfrm>
          <a:prstGeom prst="rect">
            <a:avLst/>
          </a:prstGeom>
          <a:ln>
            <a:solidFill>
              <a:srgbClr val="C00000"/>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744" y="3426138"/>
            <a:ext cx="2133600" cy="2145987"/>
          </a:xfrm>
          <a:prstGeom prst="rect">
            <a:avLst/>
          </a:prstGeom>
          <a:ln>
            <a:solidFill>
              <a:srgbClr val="C00000"/>
            </a:solidFill>
          </a:ln>
        </p:spPr>
      </p:pic>
      <p:sp>
        <p:nvSpPr>
          <p:cNvPr id="11" name="TextBox 10"/>
          <p:cNvSpPr txBox="1"/>
          <p:nvPr/>
        </p:nvSpPr>
        <p:spPr>
          <a:xfrm>
            <a:off x="533400" y="5638800"/>
            <a:ext cx="8053295" cy="923330"/>
          </a:xfrm>
          <a:prstGeom prst="rect">
            <a:avLst/>
          </a:prstGeom>
          <a:noFill/>
        </p:spPr>
        <p:txBody>
          <a:bodyPr wrap="none" rtlCol="0">
            <a:spAutoFit/>
          </a:bodyPr>
          <a:lstStyle/>
          <a:p>
            <a:r>
              <a:rPr lang="en-US" dirty="0" smtClean="0"/>
              <a:t>Anything that references drugs, alcohol, or violence is not allowed including </a:t>
            </a:r>
            <a:br>
              <a:rPr lang="en-US" dirty="0" smtClean="0"/>
            </a:br>
            <a:r>
              <a:rPr lang="en-US" dirty="0" smtClean="0"/>
              <a:t>items that directly or indirectly reference sexual orientation, racial slurs, gender </a:t>
            </a:r>
            <a:br>
              <a:rPr lang="en-US" dirty="0" smtClean="0"/>
            </a:br>
            <a:r>
              <a:rPr lang="en-US" dirty="0" smtClean="0"/>
              <a:t>slurs or derogatory language deemed inappropriate by the administration. </a:t>
            </a:r>
            <a:endParaRPr lang="en-US" dirty="0"/>
          </a:p>
        </p:txBody>
      </p:sp>
    </p:spTree>
    <p:extLst>
      <p:ext uri="{BB962C8B-B14F-4D97-AF65-F5344CB8AC3E}">
        <p14:creationId xmlns:p14="http://schemas.microsoft.com/office/powerpoint/2010/main" val="4149655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2410993"/>
            <a:ext cx="1553610" cy="2343150"/>
          </a:xfrm>
          <a:ln>
            <a:solidFill>
              <a:srgbClr val="FFC000"/>
            </a:solidFill>
          </a:ln>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17631" y="1916906"/>
            <a:ext cx="1302552" cy="1957387"/>
          </a:xfrm>
          <a:ln>
            <a:solidFill>
              <a:srgbClr val="FFC000"/>
            </a:solidFill>
          </a:ln>
        </p:spPr>
      </p:pic>
      <p:sp>
        <p:nvSpPr>
          <p:cNvPr id="2" name="Title 1"/>
          <p:cNvSpPr>
            <a:spLocks noGrp="1"/>
          </p:cNvSpPr>
          <p:nvPr>
            <p:ph type="title"/>
          </p:nvPr>
        </p:nvSpPr>
        <p:spPr>
          <a:xfrm>
            <a:off x="505535" y="304800"/>
            <a:ext cx="8229600" cy="1143000"/>
          </a:xfrm>
        </p:spPr>
        <p:txBody>
          <a:bodyPr>
            <a:noAutofit/>
          </a:bodyPr>
          <a:lstStyle/>
          <a:p>
            <a:r>
              <a:rPr lang="en-US" sz="2000" dirty="0" smtClean="0">
                <a:solidFill>
                  <a:srgbClr val="FF0000"/>
                </a:solidFill>
              </a:rPr>
              <a:t>See through shirts are </a:t>
            </a:r>
            <a:r>
              <a:rPr lang="en-US" sz="2000" b="1" dirty="0" smtClean="0">
                <a:solidFill>
                  <a:srgbClr val="FF0000"/>
                </a:solidFill>
              </a:rPr>
              <a:t>only allowed </a:t>
            </a:r>
            <a:r>
              <a:rPr lang="en-US" sz="2000" dirty="0" smtClean="0">
                <a:solidFill>
                  <a:srgbClr val="FF0000"/>
                </a:solidFill>
              </a:rPr>
              <a:t>over </a:t>
            </a:r>
            <a:br>
              <a:rPr lang="en-US" sz="2000" dirty="0" smtClean="0">
                <a:solidFill>
                  <a:srgbClr val="FF0000"/>
                </a:solidFill>
              </a:rPr>
            </a:br>
            <a:r>
              <a:rPr lang="en-US" sz="2000" dirty="0" smtClean="0">
                <a:solidFill>
                  <a:srgbClr val="FF0000"/>
                </a:solidFill>
              </a:rPr>
              <a:t>clothing that completely covers mid-drift, </a:t>
            </a:r>
            <a:br>
              <a:rPr lang="en-US" sz="2000" dirty="0" smtClean="0">
                <a:solidFill>
                  <a:srgbClr val="FF0000"/>
                </a:solidFill>
              </a:rPr>
            </a:br>
            <a:r>
              <a:rPr lang="en-US" sz="2000" dirty="0" smtClean="0">
                <a:solidFill>
                  <a:srgbClr val="FF0000"/>
                </a:solidFill>
              </a:rPr>
              <a:t>cleavage and </a:t>
            </a:r>
            <a:r>
              <a:rPr lang="en-US" sz="2000" b="1" dirty="0" smtClean="0">
                <a:solidFill>
                  <a:srgbClr val="FF0000"/>
                </a:solidFill>
              </a:rPr>
              <a:t>undergarments</a:t>
            </a:r>
            <a:r>
              <a:rPr lang="en-US" sz="2000" dirty="0" smtClean="0">
                <a:solidFill>
                  <a:srgbClr val="FF0000"/>
                </a:solidFill>
              </a:rPr>
              <a:t>. </a:t>
            </a:r>
            <a:endParaRPr lang="en-US" sz="2000" dirty="0">
              <a:solidFill>
                <a:srgbClr val="FF0000"/>
              </a:solidFill>
            </a:endParaRPr>
          </a:p>
        </p:txBody>
      </p:sp>
      <p:sp>
        <p:nvSpPr>
          <p:cNvPr id="6" name="TextBox 5"/>
          <p:cNvSpPr txBox="1"/>
          <p:nvPr/>
        </p:nvSpPr>
        <p:spPr>
          <a:xfrm>
            <a:off x="513071" y="1887773"/>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7" name="TextBox 6"/>
          <p:cNvSpPr txBox="1"/>
          <p:nvPr/>
        </p:nvSpPr>
        <p:spPr>
          <a:xfrm>
            <a:off x="4932671" y="1887773"/>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149383"/>
            <a:ext cx="1676400" cy="2733675"/>
          </a:xfrm>
          <a:prstGeom prst="rect">
            <a:avLst/>
          </a:prstGeom>
          <a:ln>
            <a:solidFill>
              <a:srgbClr val="FFC000"/>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671" y="2738085"/>
            <a:ext cx="1600200" cy="2133600"/>
          </a:xfrm>
          <a:prstGeom prst="rect">
            <a:avLst/>
          </a:prstGeom>
          <a:ln>
            <a:solidFill>
              <a:srgbClr val="FFC000"/>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3296" y="2934269"/>
            <a:ext cx="1171575" cy="1562100"/>
          </a:xfrm>
          <a:prstGeom prst="rect">
            <a:avLst/>
          </a:prstGeom>
          <a:ln>
            <a:solidFill>
              <a:srgbClr val="FFC000"/>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76" y="3157537"/>
            <a:ext cx="1502989" cy="2209800"/>
          </a:xfrm>
          <a:prstGeom prst="rect">
            <a:avLst/>
          </a:prstGeom>
          <a:ln>
            <a:solidFill>
              <a:srgbClr val="FFC000"/>
            </a:solidFill>
          </a:ln>
        </p:spPr>
      </p:pic>
      <p:sp>
        <p:nvSpPr>
          <p:cNvPr id="14" name="TextBox 13"/>
          <p:cNvSpPr txBox="1"/>
          <p:nvPr/>
        </p:nvSpPr>
        <p:spPr>
          <a:xfrm>
            <a:off x="756649" y="5629275"/>
            <a:ext cx="7807074" cy="923330"/>
          </a:xfrm>
          <a:prstGeom prst="rect">
            <a:avLst/>
          </a:prstGeom>
          <a:noFill/>
        </p:spPr>
        <p:txBody>
          <a:bodyPr wrap="none" rtlCol="0">
            <a:spAutoFit/>
          </a:bodyPr>
          <a:lstStyle/>
          <a:p>
            <a:r>
              <a:rPr lang="en-US" dirty="0" smtClean="0"/>
              <a:t>Tank tops and spaghetti straps are allowed </a:t>
            </a:r>
            <a:r>
              <a:rPr lang="en-US" b="1" dirty="0" smtClean="0"/>
              <a:t>ONLY</a:t>
            </a:r>
            <a:r>
              <a:rPr lang="en-US" dirty="0" smtClean="0"/>
              <a:t> if they also cover mid-drift, </a:t>
            </a:r>
            <a:br>
              <a:rPr lang="en-US" dirty="0" smtClean="0"/>
            </a:br>
            <a:r>
              <a:rPr lang="en-US" dirty="0" smtClean="0"/>
              <a:t>cleavage and undergarments </a:t>
            </a:r>
            <a:r>
              <a:rPr lang="en-US" b="1" dirty="0" smtClean="0"/>
              <a:t>and</a:t>
            </a:r>
            <a:r>
              <a:rPr lang="en-US" dirty="0" smtClean="0"/>
              <a:t> are covered by another acceptable sweater </a:t>
            </a:r>
            <a:br>
              <a:rPr lang="en-US" dirty="0" smtClean="0"/>
            </a:br>
            <a:r>
              <a:rPr lang="en-US" dirty="0" smtClean="0"/>
              <a:t>or jacket, including a sheer top.</a:t>
            </a:r>
            <a:endParaRPr lang="en-US" dirty="0"/>
          </a:p>
        </p:txBody>
      </p:sp>
    </p:spTree>
    <p:extLst>
      <p:ext uri="{BB962C8B-B14F-4D97-AF65-F5344CB8AC3E}">
        <p14:creationId xmlns:p14="http://schemas.microsoft.com/office/powerpoint/2010/main" val="232327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5437" y="2628900"/>
            <a:ext cx="1762125" cy="2590800"/>
          </a:xfrm>
          <a:ln>
            <a:solidFill>
              <a:srgbClr val="3366FF"/>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24537" y="2628900"/>
            <a:ext cx="1685925" cy="2705100"/>
          </a:xfrm>
          <a:ln>
            <a:solidFill>
              <a:srgbClr val="3366FF"/>
            </a:solidFill>
          </a:ln>
        </p:spPr>
      </p:pic>
      <p:sp>
        <p:nvSpPr>
          <p:cNvPr id="2" name="Title 1"/>
          <p:cNvSpPr>
            <a:spLocks noGrp="1"/>
          </p:cNvSpPr>
          <p:nvPr>
            <p:ph type="title"/>
          </p:nvPr>
        </p:nvSpPr>
        <p:spPr>
          <a:xfrm>
            <a:off x="381000" y="622006"/>
            <a:ext cx="8381260" cy="1054394"/>
          </a:xfrm>
        </p:spPr>
        <p:txBody>
          <a:bodyPr>
            <a:noAutofit/>
          </a:bodyPr>
          <a:lstStyle/>
          <a:p>
            <a:r>
              <a:rPr lang="en-US" sz="4000" b="1" dirty="0" smtClean="0">
                <a:solidFill>
                  <a:srgbClr val="FF0000"/>
                </a:solidFill>
              </a:rPr>
              <a:t>Bras must be worn, </a:t>
            </a:r>
            <a:br>
              <a:rPr lang="en-US" sz="4000" b="1" dirty="0" smtClean="0">
                <a:solidFill>
                  <a:srgbClr val="FF0000"/>
                </a:solidFill>
              </a:rPr>
            </a:br>
            <a:r>
              <a:rPr lang="en-US" sz="4000" b="1" dirty="0" smtClean="0">
                <a:solidFill>
                  <a:srgbClr val="FF0000"/>
                </a:solidFill>
              </a:rPr>
              <a:t>but not be visible</a:t>
            </a:r>
            <a:r>
              <a:rPr lang="en-US" sz="4000" dirty="0" smtClean="0"/>
              <a:t/>
            </a:r>
            <a:br>
              <a:rPr lang="en-US" sz="4000" dirty="0" smtClean="0"/>
            </a:br>
            <a:endParaRPr lang="en-US" sz="4000" i="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987" y="2342337"/>
            <a:ext cx="1762125" cy="2590800"/>
          </a:xfrm>
          <a:prstGeom prst="rect">
            <a:avLst/>
          </a:prstGeom>
          <a:ln>
            <a:solidFill>
              <a:srgbClr val="3366FF"/>
            </a:solidFill>
          </a:ln>
        </p:spPr>
      </p:pic>
      <p:sp>
        <p:nvSpPr>
          <p:cNvPr id="8" name="TextBox 7"/>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9" name="TextBox 8"/>
          <p:cNvSpPr txBox="1"/>
          <p:nvPr/>
        </p:nvSpPr>
        <p:spPr>
          <a:xfrm>
            <a:off x="152400" y="5467290"/>
            <a:ext cx="8763000" cy="1077218"/>
          </a:xfrm>
          <a:prstGeom prst="rect">
            <a:avLst/>
          </a:prstGeom>
          <a:noFill/>
        </p:spPr>
        <p:txBody>
          <a:bodyPr wrap="square" rtlCol="0">
            <a:spAutoFit/>
          </a:bodyPr>
          <a:lstStyle/>
          <a:p>
            <a:pPr algn="ctr"/>
            <a:r>
              <a:rPr lang="en-US" sz="3200" i="1" dirty="0" smtClean="0"/>
              <a:t>This includes sports bras and colored bras </a:t>
            </a:r>
            <a:br>
              <a:rPr lang="en-US" sz="3200" i="1" dirty="0" smtClean="0"/>
            </a:br>
            <a:r>
              <a:rPr lang="en-US" sz="3200" i="1" dirty="0" smtClean="0"/>
              <a:t>that can be seen through a shirt!</a:t>
            </a:r>
            <a:endParaRPr lang="en-US" sz="3200" dirty="0"/>
          </a:p>
        </p:txBody>
      </p:sp>
    </p:spTree>
    <p:extLst>
      <p:ext uri="{BB962C8B-B14F-4D97-AF65-F5344CB8AC3E}">
        <p14:creationId xmlns:p14="http://schemas.microsoft.com/office/powerpoint/2010/main" val="344544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solidFill>
                  <a:srgbClr val="FF0000"/>
                </a:solidFill>
              </a:rPr>
              <a:t>Leggings and long shirts</a:t>
            </a:r>
            <a:endParaRPr lang="en-US" sz="4000"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736" y="2321934"/>
            <a:ext cx="2151502" cy="2151502"/>
          </a:xfrm>
          <a:prstGeom prst="rect">
            <a:avLst/>
          </a:prstGeom>
          <a:ln>
            <a:solidFill>
              <a:srgbClr val="FF6600"/>
            </a:solidFill>
          </a:ln>
        </p:spPr>
      </p:pic>
      <p:sp>
        <p:nvSpPr>
          <p:cNvPr id="9" name="TextBox 8"/>
          <p:cNvSpPr txBox="1"/>
          <p:nvPr/>
        </p:nvSpPr>
        <p:spPr>
          <a:xfrm>
            <a:off x="600075" y="16764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10" name="TextBox 9"/>
          <p:cNvSpPr txBox="1"/>
          <p:nvPr/>
        </p:nvSpPr>
        <p:spPr>
          <a:xfrm>
            <a:off x="5181600" y="16764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sp>
        <p:nvSpPr>
          <p:cNvPr id="11" name="Rectangle 10"/>
          <p:cNvSpPr/>
          <p:nvPr/>
        </p:nvSpPr>
        <p:spPr>
          <a:xfrm>
            <a:off x="304800" y="4591568"/>
            <a:ext cx="8469312" cy="2031325"/>
          </a:xfrm>
          <a:prstGeom prst="rect">
            <a:avLst/>
          </a:prstGeom>
        </p:spPr>
        <p:txBody>
          <a:bodyPr wrap="square">
            <a:spAutoFit/>
          </a:bodyPr>
          <a:lstStyle/>
          <a:p>
            <a:pPr marL="285750" indent="-285750">
              <a:buFont typeface="Arial" charset="0"/>
              <a:buChar char="•"/>
            </a:pPr>
            <a:r>
              <a:rPr lang="en-US" dirty="0" smtClean="0"/>
              <a:t>Leggings under shorts and skirts are only </a:t>
            </a:r>
          </a:p>
          <a:p>
            <a:r>
              <a:rPr lang="en-US" dirty="0" smtClean="0"/>
              <a:t>     allowed if the shorts or skirt is no shorter than</a:t>
            </a:r>
          </a:p>
          <a:p>
            <a:r>
              <a:rPr lang="en-US" dirty="0"/>
              <a:t> </a:t>
            </a:r>
            <a:r>
              <a:rPr lang="en-US" dirty="0" smtClean="0"/>
              <a:t>    4 inches above the knee.</a:t>
            </a:r>
          </a:p>
          <a:p>
            <a:endParaRPr lang="en-US" dirty="0" smtClean="0"/>
          </a:p>
          <a:p>
            <a:pPr marL="285750" indent="-285750">
              <a:buFont typeface="Arial" charset="0"/>
              <a:buChar char="•"/>
            </a:pPr>
            <a:r>
              <a:rPr lang="en-US" dirty="0" smtClean="0"/>
              <a:t>Leggings, form fitting wear or yoga pants may only be worn under tops that are no</a:t>
            </a:r>
          </a:p>
          <a:p>
            <a:r>
              <a:rPr lang="en-US" dirty="0"/>
              <a:t> </a:t>
            </a:r>
            <a:r>
              <a:rPr lang="en-US" dirty="0" smtClean="0"/>
              <a:t>    shorter than 4 inches above the knee.</a:t>
            </a:r>
          </a:p>
          <a:p>
            <a:pPr marL="285750" indent="-285750">
              <a:buFont typeface="Arial" charset="0"/>
              <a:buChar char="•"/>
            </a:pPr>
            <a:endParaRPr lang="en-US" dirty="0" smtClean="0"/>
          </a:p>
        </p:txBody>
      </p:sp>
      <p:pic>
        <p:nvPicPr>
          <p:cNvPr id="1026" name="Picture 2" descr="http://fashion.onblog.at/en/fashion-photo/2013/01/nordic-pattern-leggings-and-knitted-coat-jumper-denim-shirt-lace-up-boot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193" y="2218431"/>
            <a:ext cx="1700319" cy="2358508"/>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1028" name="Picture 4" descr="http://images.bloomingdales.com/is/image/BLM/products/4/optimized/8128374_fpx.tif?wid=356&amp;qlt=90,0&amp;layer=comp&amp;op_sharpen=0&amp;resMode=sharp2&amp;op_usm=0.7,1.0,0.5,0&amp;fm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512" y="2935793"/>
            <a:ext cx="1625600" cy="2036567"/>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1030" name="Picture 6" descr="https://allthingssoleful.files.wordpress.com/2010/11/shorts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85" y="2165845"/>
            <a:ext cx="1914151" cy="2408819"/>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6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3276600"/>
            <a:ext cx="1762125" cy="2590800"/>
          </a:xfrm>
          <a:ln>
            <a:solidFill>
              <a:srgbClr val="0070C0"/>
            </a:solidFill>
          </a:ln>
        </p:spPr>
      </p:pic>
      <p:sp>
        <p:nvSpPr>
          <p:cNvPr id="2" name="Title 1"/>
          <p:cNvSpPr>
            <a:spLocks noGrp="1"/>
          </p:cNvSpPr>
          <p:nvPr>
            <p:ph type="title"/>
          </p:nvPr>
        </p:nvSpPr>
        <p:spPr/>
        <p:txBody>
          <a:bodyPr>
            <a:noAutofit/>
          </a:bodyPr>
          <a:lstStyle/>
          <a:p>
            <a:r>
              <a:rPr lang="en-US" sz="2800" b="1" dirty="0" smtClean="0">
                <a:solidFill>
                  <a:srgbClr val="FF0000"/>
                </a:solidFill>
              </a:rPr>
              <a:t>See through skirts can be </a:t>
            </a:r>
            <a:br>
              <a:rPr lang="en-US" sz="2800" b="1" dirty="0" smtClean="0">
                <a:solidFill>
                  <a:srgbClr val="FF0000"/>
                </a:solidFill>
              </a:rPr>
            </a:br>
            <a:r>
              <a:rPr lang="en-US" sz="2800" b="1" dirty="0" smtClean="0">
                <a:solidFill>
                  <a:srgbClr val="FF0000"/>
                </a:solidFill>
              </a:rPr>
              <a:t>worn over dress code length </a:t>
            </a:r>
            <a:br>
              <a:rPr lang="en-US" sz="2800" b="1" dirty="0" smtClean="0">
                <a:solidFill>
                  <a:srgbClr val="FF0000"/>
                </a:solidFill>
              </a:rPr>
            </a:br>
            <a:r>
              <a:rPr lang="en-US" sz="2800" b="1" dirty="0" smtClean="0">
                <a:solidFill>
                  <a:srgbClr val="FF0000"/>
                </a:solidFill>
              </a:rPr>
              <a:t>skirts, shorts or pants.</a:t>
            </a:r>
            <a:endParaRPr lang="en-US" sz="2800" b="1" dirty="0">
              <a:solidFill>
                <a:srgbClr val="FF0000"/>
              </a:solidFill>
            </a:endParaRPr>
          </a:p>
        </p:txBody>
      </p:sp>
      <p:sp>
        <p:nvSpPr>
          <p:cNvPr id="5" name="TextBox 4"/>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6" name="TextBox 5"/>
          <p:cNvSpPr txBox="1"/>
          <p:nvPr/>
        </p:nvSpPr>
        <p:spPr>
          <a:xfrm>
            <a:off x="5181600" y="21336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895600"/>
            <a:ext cx="2895600" cy="2895600"/>
          </a:xfrm>
          <a:prstGeom prst="rect">
            <a:avLst/>
          </a:prstGeom>
          <a:ln>
            <a:solidFill>
              <a:srgbClr val="0070C0"/>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808" y="2395210"/>
            <a:ext cx="1610592" cy="4128299"/>
          </a:xfrm>
          <a:prstGeom prst="rect">
            <a:avLst/>
          </a:prstGeom>
          <a:ln>
            <a:solidFill>
              <a:srgbClr val="0070C0"/>
            </a:solidFill>
          </a:ln>
        </p:spPr>
      </p:pic>
    </p:spTree>
    <p:extLst>
      <p:ext uri="{BB962C8B-B14F-4D97-AF65-F5344CB8AC3E}">
        <p14:creationId xmlns:p14="http://schemas.microsoft.com/office/powerpoint/2010/main" val="143490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2703" y="2770236"/>
            <a:ext cx="2095500" cy="2095500"/>
          </a:xfrm>
          <a:ln>
            <a:solidFill>
              <a:schemeClr val="tx1"/>
            </a:solidFill>
          </a:ln>
        </p:spPr>
      </p:pic>
      <p:sp>
        <p:nvSpPr>
          <p:cNvPr id="2" name="Title 1"/>
          <p:cNvSpPr>
            <a:spLocks noGrp="1"/>
          </p:cNvSpPr>
          <p:nvPr>
            <p:ph type="title"/>
          </p:nvPr>
        </p:nvSpPr>
        <p:spPr/>
        <p:txBody>
          <a:bodyPr>
            <a:normAutofit/>
          </a:bodyPr>
          <a:lstStyle/>
          <a:p>
            <a:pPr algn="l"/>
            <a:r>
              <a:rPr lang="en-US" b="1" dirty="0" smtClean="0">
                <a:solidFill>
                  <a:srgbClr val="FF0000"/>
                </a:solidFill>
              </a:rPr>
              <a:t>Appropriate Footwear</a:t>
            </a:r>
            <a:endParaRPr lang="en-US" b="1" dirty="0">
              <a:solidFill>
                <a:srgbClr val="FF0000"/>
              </a:solidFill>
            </a:endParaRPr>
          </a:p>
        </p:txBody>
      </p:sp>
      <p:sp>
        <p:nvSpPr>
          <p:cNvPr id="5" name="TextBox 4"/>
          <p:cNvSpPr txBox="1"/>
          <p:nvPr/>
        </p:nvSpPr>
        <p:spPr>
          <a:xfrm>
            <a:off x="762000" y="2133600"/>
            <a:ext cx="2362200" cy="523220"/>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No:</a:t>
            </a:r>
            <a:endParaRPr lang="en-US" sz="2800" dirty="0">
              <a:solidFill>
                <a:srgbClr val="FF0000"/>
              </a:solidFill>
              <a:latin typeface="Arial Black" panose="020B0A04020102020204" pitchFamily="34" charset="0"/>
            </a:endParaRPr>
          </a:p>
        </p:txBody>
      </p:sp>
      <p:sp>
        <p:nvSpPr>
          <p:cNvPr id="6" name="TextBox 5"/>
          <p:cNvSpPr txBox="1"/>
          <p:nvPr/>
        </p:nvSpPr>
        <p:spPr>
          <a:xfrm>
            <a:off x="5181600" y="2133600"/>
            <a:ext cx="2362200" cy="523220"/>
          </a:xfrm>
          <a:prstGeom prst="rect">
            <a:avLst/>
          </a:prstGeom>
          <a:noFill/>
        </p:spPr>
        <p:txBody>
          <a:bodyPr wrap="square" rtlCol="0">
            <a:spAutoFit/>
          </a:bodyPr>
          <a:lstStyle/>
          <a:p>
            <a:r>
              <a:rPr lang="en-US" sz="2800" dirty="0" smtClean="0">
                <a:solidFill>
                  <a:srgbClr val="00B050"/>
                </a:solidFill>
                <a:latin typeface="Arial Black" panose="020B0A04020102020204" pitchFamily="34" charset="0"/>
              </a:rPr>
              <a:t>Yes:</a:t>
            </a:r>
            <a:endParaRPr lang="en-US" sz="2800" dirty="0">
              <a:solidFill>
                <a:srgbClr val="00B050"/>
              </a:solidFill>
              <a:latin typeface="Arial Black" panose="020B0A040201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221">
            <a:off x="7057087" y="4705955"/>
            <a:ext cx="1796526" cy="1796526"/>
          </a:xfrm>
          <a:prstGeom prst="rect">
            <a:avLst/>
          </a:prstGeom>
          <a:ln>
            <a:solidFill>
              <a:schemeClr val="tx1">
                <a:lumMod val="85000"/>
                <a:lumOff val="15000"/>
              </a:schemeClr>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04800"/>
            <a:ext cx="2286000" cy="1571625"/>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86481">
            <a:off x="4448306" y="2934270"/>
            <a:ext cx="2619375" cy="1743075"/>
          </a:xfrm>
          <a:prstGeom prst="rect">
            <a:avLst/>
          </a:prstGeom>
          <a:ln>
            <a:solidFill>
              <a:schemeClr val="tx1"/>
            </a:solidFill>
          </a:ln>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62946">
            <a:off x="4536021" y="4784990"/>
            <a:ext cx="1681163" cy="1681163"/>
          </a:xfrm>
          <a:prstGeom prst="rect">
            <a:avLst/>
          </a:prstGeom>
          <a:ln>
            <a:solidFill>
              <a:schemeClr val="tx1">
                <a:lumMod val="85000"/>
                <a:lumOff val="15000"/>
              </a:schemeClr>
            </a:solidFill>
          </a:ln>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091445"/>
            <a:ext cx="1514475" cy="1548585"/>
          </a:xfrm>
          <a:prstGeom prst="rect">
            <a:avLst/>
          </a:prstGeom>
          <a:ln>
            <a:solidFill>
              <a:schemeClr val="tx1">
                <a:lumMod val="85000"/>
                <a:lumOff val="15000"/>
              </a:schemeClr>
            </a:solidFill>
          </a:ln>
        </p:spPr>
      </p:pic>
      <p:pic>
        <p:nvPicPr>
          <p:cNvPr id="18" name="Content Placeholder 17"/>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rot="635716">
            <a:off x="7101394" y="2998886"/>
            <a:ext cx="1707911" cy="1461916"/>
          </a:xfrm>
          <a:ln>
            <a:solidFill>
              <a:schemeClr val="tx1"/>
            </a:solidFill>
          </a:ln>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550" y="4797501"/>
            <a:ext cx="2762250" cy="1657350"/>
          </a:xfrm>
          <a:prstGeom prst="rect">
            <a:avLst/>
          </a:prstGeom>
          <a:ln>
            <a:solidFill>
              <a:schemeClr val="tx1"/>
            </a:solidFill>
          </a:ln>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7144" y="3352800"/>
            <a:ext cx="1907461" cy="1907461"/>
          </a:xfrm>
          <a:prstGeom prst="rect">
            <a:avLst/>
          </a:prstGeom>
          <a:ln>
            <a:solidFill>
              <a:schemeClr val="tx1">
                <a:lumMod val="85000"/>
                <a:lumOff val="15000"/>
              </a:schemeClr>
            </a:solidFill>
          </a:ln>
        </p:spPr>
      </p:pic>
    </p:spTree>
    <p:extLst>
      <p:ext uri="{BB962C8B-B14F-4D97-AF65-F5344CB8AC3E}">
        <p14:creationId xmlns:p14="http://schemas.microsoft.com/office/powerpoint/2010/main" val="784432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4530</TotalTime>
  <Words>398</Words>
  <Application>Microsoft Office PowerPoint</Application>
  <PresentationFormat>On-screen Show (4:3)</PresentationFormat>
  <Paragraphs>83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Grid</vt:lpstr>
      <vt:lpstr>Bellville High School</vt:lpstr>
      <vt:lpstr>The Rules</vt:lpstr>
      <vt:lpstr>Types of Images and Sayings  allowed on clothes</vt:lpstr>
      <vt:lpstr>Types of Images and Sayings  NOT allowed on clothes</vt:lpstr>
      <vt:lpstr>See through shirts are only allowed over  clothing that completely covers mid-drift,  cleavage and undergarments. </vt:lpstr>
      <vt:lpstr>Bras must be worn,  but not be visible </vt:lpstr>
      <vt:lpstr>Leggings and long shirts</vt:lpstr>
      <vt:lpstr>See through skirts can be  worn over dress code length  skirts, shorts or pants.</vt:lpstr>
      <vt:lpstr>Appropriate Footwear</vt:lpstr>
      <vt:lpstr>Mid-drifts can’t show AT ALL skin must be fully covered all the way around</vt:lpstr>
      <vt:lpstr>Keep Pajamas &amp; Swimwear at home!</vt:lpstr>
      <vt:lpstr>How to wear your jeans at school: No holes or frays allowed!</vt:lpstr>
      <vt:lpstr>PowerPoint Presentation</vt:lpstr>
      <vt:lpstr>Muscle shirts?? Just say NO.</vt:lpstr>
      <vt:lpstr>Accepted TOPS No Strapless or spaghetti straps. bras may not show. Shirts must come to edge of shoulder.</vt:lpstr>
      <vt:lpstr>Low cut, Halter, Tube or Off-the-shoulder tops are not permitted</vt:lpstr>
      <vt:lpstr>Hair styles </vt:lpstr>
      <vt:lpstr>Facial Hair</vt:lpstr>
      <vt:lpstr>Hats, hoodies and sunglasses: Anything covering your face or head must  be removed when entering the school</vt:lpstr>
      <vt:lpstr>Piercings and Tattoos</vt:lpstr>
      <vt:lpstr>Athletic wear  </vt:lpstr>
      <vt:lpstr>Pull Up Your Pants</vt:lpstr>
      <vt:lpstr>Thanks for reviewing  our school policy!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Bellville High School</dc:title>
  <dc:creator>default</dc:creator>
  <cp:lastModifiedBy>mcoopersmith</cp:lastModifiedBy>
  <cp:revision>65</cp:revision>
  <dcterms:created xsi:type="dcterms:W3CDTF">2015-06-23T17:07:34Z</dcterms:created>
  <dcterms:modified xsi:type="dcterms:W3CDTF">2015-08-24T19:21:31Z</dcterms:modified>
</cp:coreProperties>
</file>